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"/>
  </p:notesMasterIdLst>
  <p:sldIdLst>
    <p:sldId id="256" r:id="rId2"/>
    <p:sldId id="295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9A00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94692" autoAdjust="0"/>
  </p:normalViewPr>
  <p:slideViewPr>
    <p:cSldViewPr>
      <p:cViewPr>
        <p:scale>
          <a:sx n="70" d="100"/>
          <a:sy n="70" d="100"/>
        </p:scale>
        <p:origin x="-720" y="28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2C8D9-6D04-4514-83E0-DC9DDBCB6E87}" type="datetimeFigureOut">
              <a:rPr lang="nl-NL" smtClean="0"/>
              <a:pPr/>
              <a:t>10-3-2014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ACBCB-E9AE-4E1C-AB23-8D6BDEDC3CD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2655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pPr/>
              <a:t>10-3-2014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pPr/>
              <a:t>10-3-2014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pPr/>
              <a:t>10-3-2014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pPr/>
              <a:t>10-3-2014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pPr/>
              <a:t>10-3-2014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pPr/>
              <a:t>10-3-2014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pPr/>
              <a:t>10-3-2014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pPr/>
              <a:t>10-3-2014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pPr/>
              <a:t>10-3-2014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pPr/>
              <a:t>10-3-2014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36C07-7E76-46D3-B86B-6AF7C60E533E}" type="datetimeFigureOut">
              <a:rPr lang="nl-NL" smtClean="0"/>
              <a:pPr/>
              <a:t>10-3-2014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96D49-DAE3-40DE-93E0-41688E0A50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bg2">
                <a:tint val="94000"/>
                <a:shade val="94000"/>
                <a:alpha val="100000"/>
                <a:satMod val="114000"/>
                <a:lumMod val="114000"/>
              </a:schemeClr>
            </a:gs>
            <a:gs pos="75000">
              <a:schemeClr val="bg2">
                <a:tint val="94000"/>
                <a:shade val="94000"/>
                <a:satMod val="128000"/>
                <a:lumMod val="100000"/>
              </a:schemeClr>
            </a:gs>
            <a:gs pos="100000">
              <a:schemeClr val="bg2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D636C07-7E76-46D3-B86B-6AF7C60E533E}" type="datetimeFigureOut">
              <a:rPr lang="nl-NL" smtClean="0"/>
              <a:pPr/>
              <a:t>10-3-2014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9096D49-DAE3-40DE-93E0-41688E0A50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8259" y="1844824"/>
            <a:ext cx="7198568" cy="2160241"/>
          </a:xfr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nl-NL" sz="73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nl-NL" sz="73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nl-NL" sz="73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nl-NL" sz="73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nl-NL" sz="73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nl-NL" sz="73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nl-NL" sz="73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nl-NL" sz="73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nl-NL" sz="73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nl-NL" sz="73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nl-NL" sz="73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nl-NL" sz="7300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4900" b="1" dirty="0" smtClean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The Vision</a:t>
            </a:r>
            <a:br>
              <a:rPr lang="en-US" sz="4900" b="1" dirty="0" smtClean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en-US" sz="4900" b="1" dirty="0" smtClean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 for </a:t>
            </a:r>
            <a:r>
              <a:rPr lang="en-US" sz="4900" b="1" dirty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Innovation </a:t>
            </a:r>
            <a:r>
              <a:rPr lang="en-US" sz="4900" b="1" dirty="0" smtClean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in </a:t>
            </a:r>
            <a:r>
              <a:rPr lang="en-US" sz="4900" b="1" dirty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Sustainable Tourism </a:t>
            </a:r>
            <a:r>
              <a:rPr lang="en-US" sz="4900" b="1" dirty="0" smtClean="0">
                <a:ln>
                  <a:prstDash val="solid"/>
                </a:ln>
                <a:solidFill>
                  <a:schemeClr val="tx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+mj-lt"/>
                <a:ea typeface="Arial Unicode MS" panose="020B0604020202020204" pitchFamily="34" charset="-128"/>
                <a:cs typeface="Arial Unicode MS" panose="020B0604020202020204" pitchFamily="34" charset="-128"/>
              </a:rPr>
              <a:t>Awards</a:t>
            </a:r>
            <a:endParaRPr lang="nl-NL" sz="49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55576" y="5226549"/>
            <a:ext cx="6718570" cy="864096"/>
          </a:xfrm>
          <a:solidFill>
            <a:srgbClr val="FFC0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 fontScale="25000" lnSpcReduction="20000"/>
          </a:bodyPr>
          <a:lstStyle/>
          <a:p>
            <a:endParaRPr lang="nl-NL" dirty="0" smtClean="0"/>
          </a:p>
          <a:p>
            <a:pPr algn="r"/>
            <a:r>
              <a:rPr lang="nl-NL" sz="9600" b="1" dirty="0" smtClean="0">
                <a:solidFill>
                  <a:schemeClr val="tx1"/>
                </a:solidFill>
                <a:latin typeface="+mj-lt"/>
              </a:rPr>
              <a:t>6th </a:t>
            </a:r>
            <a:r>
              <a:rPr lang="nl-NL" sz="9600" b="1" dirty="0" err="1" smtClean="0">
                <a:solidFill>
                  <a:schemeClr val="tx1"/>
                </a:solidFill>
                <a:latin typeface="+mj-lt"/>
              </a:rPr>
              <a:t>March</a:t>
            </a:r>
            <a:r>
              <a:rPr lang="nl-NL" sz="9600" b="1" dirty="0" smtClean="0">
                <a:solidFill>
                  <a:schemeClr val="tx1"/>
                </a:solidFill>
                <a:latin typeface="+mj-lt"/>
              </a:rPr>
              <a:t> 2014,</a:t>
            </a:r>
            <a:r>
              <a:rPr lang="en-US" sz="9600" b="1" dirty="0">
                <a:solidFill>
                  <a:schemeClr val="tx1"/>
                </a:solidFill>
                <a:latin typeface="+mj-lt"/>
              </a:rPr>
              <a:t> </a:t>
            </a:r>
            <a:endParaRPr lang="en-US" sz="9600" b="1" dirty="0" smtClean="0">
              <a:solidFill>
                <a:schemeClr val="tx1"/>
              </a:solidFill>
              <a:latin typeface="+mj-lt"/>
            </a:endParaRPr>
          </a:p>
          <a:p>
            <a:pPr algn="r"/>
            <a:r>
              <a:rPr lang="en-US" sz="9600" b="1" dirty="0" smtClean="0">
                <a:solidFill>
                  <a:schemeClr val="tx1"/>
                </a:solidFill>
                <a:latin typeface="+mj-lt"/>
              </a:rPr>
              <a:t>Main </a:t>
            </a:r>
            <a:r>
              <a:rPr lang="en-US" sz="9600" b="1" dirty="0">
                <a:solidFill>
                  <a:schemeClr val="tx1"/>
                </a:solidFill>
                <a:latin typeface="+mj-lt"/>
              </a:rPr>
              <a:t>Adventure Stage in Hall </a:t>
            </a:r>
            <a:r>
              <a:rPr lang="en-US" sz="9600" b="1" dirty="0" smtClean="0">
                <a:solidFill>
                  <a:schemeClr val="tx1"/>
                </a:solidFill>
                <a:latin typeface="+mj-lt"/>
              </a:rPr>
              <a:t>4.1  </a:t>
            </a:r>
            <a:endParaRPr lang="nl-NL" sz="9600" b="1" dirty="0">
              <a:solidFill>
                <a:schemeClr val="tx1"/>
              </a:solidFill>
              <a:latin typeface="+mj-lt"/>
            </a:endParaRPr>
          </a:p>
          <a:p>
            <a:pPr algn="r"/>
            <a:r>
              <a:rPr lang="nl-NL" sz="6300" dirty="0" smtClean="0">
                <a:solidFill>
                  <a:schemeClr val="tx1"/>
                </a:solidFill>
              </a:rPr>
              <a:t> </a:t>
            </a:r>
            <a:endParaRPr lang="nl-NL" sz="6300" dirty="0">
              <a:solidFill>
                <a:schemeClr val="tx1"/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4797151"/>
            <a:ext cx="1224161" cy="1722893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32656"/>
            <a:ext cx="6903854" cy="9198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  <p:sp>
        <p:nvSpPr>
          <p:cNvPr id="5" name="Tekstvak 4"/>
          <p:cNvSpPr txBox="1"/>
          <p:nvPr/>
        </p:nvSpPr>
        <p:spPr>
          <a:xfrm>
            <a:off x="1795235" y="4335486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DestiNet Innovation Group (DIG) </a:t>
            </a:r>
            <a:br>
              <a:rPr lang="en-GB" b="1" dirty="0" smtClean="0"/>
            </a:br>
            <a:r>
              <a:rPr lang="en-GB" dirty="0" smtClean="0"/>
              <a:t>and </a:t>
            </a:r>
            <a:r>
              <a:rPr lang="en-GB" b="1" dirty="0" smtClean="0"/>
              <a:t>Vision on Sustainable Tourism (</a:t>
            </a:r>
            <a:r>
              <a:rPr lang="en-GB" b="1" dirty="0" err="1" smtClean="0"/>
              <a:t>TravelMole</a:t>
            </a:r>
            <a:r>
              <a:rPr lang="en-GB" b="1" dirty="0" smtClean="0"/>
              <a:t>)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00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85786" y="4797152"/>
            <a:ext cx="7772400" cy="697708"/>
          </a:xfrm>
        </p:spPr>
        <p:txBody>
          <a:bodyPr>
            <a:noAutofit/>
          </a:bodyPr>
          <a:lstStyle/>
          <a:p>
            <a:endParaRPr lang="nl-NL" sz="2000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805265"/>
            <a:ext cx="873465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5805265"/>
            <a:ext cx="1224136" cy="84405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" name="Tekstvak 1"/>
          <p:cNvSpPr txBox="1"/>
          <p:nvPr/>
        </p:nvSpPr>
        <p:spPr>
          <a:xfrm>
            <a:off x="611560" y="548680"/>
            <a:ext cx="234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 </a:t>
            </a:r>
            <a:endParaRPr lang="nl-NL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440276"/>
              </p:ext>
            </p:extLst>
          </p:nvPr>
        </p:nvGraphicFramePr>
        <p:xfrm>
          <a:off x="467544" y="1196752"/>
          <a:ext cx="8280920" cy="4606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/>
                <a:gridCol w="7560840"/>
              </a:tblGrid>
              <a:tr h="47350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17:30 </a:t>
                      </a:r>
                      <a:endParaRPr lang="nl-NL" sz="1400" b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nl-NL" sz="14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Opening. </a:t>
                      </a:r>
                    </a:p>
                    <a:p>
                      <a:pPr marL="0" algn="l" defTabSz="914400" rtl="0" eaLnBrk="1" latinLnBrk="0" hangingPunct="1"/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Welcome on behalf of the members of the DestiNet Innovation Group (DIG</a:t>
                      </a:r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</a:tr>
              <a:tr h="473503">
                <a:tc>
                  <a:txBody>
                    <a:bodyPr/>
                    <a:lstStyle/>
                    <a:p>
                      <a:pPr algn="l"/>
                      <a:r>
                        <a:rPr lang="nl-NL" sz="1400" dirty="0" smtClean="0"/>
                        <a:t>17:35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 VESTAS to </a:t>
                      </a:r>
                      <a:r>
                        <a:rPr lang="en-GB" sz="1400" b="1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VISTAS!  Showcasing best practices at ITB </a:t>
                      </a:r>
                    </a:p>
                  </a:txBody>
                  <a:tcPr/>
                </a:tc>
              </a:tr>
              <a:tr h="3764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17:40 </a:t>
                      </a:r>
                      <a:endParaRPr lang="nl-NL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DestiNet </a:t>
                      </a:r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Partner Programme:  Helping destinations to become more sustainable </a:t>
                      </a:r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&amp; competitive </a:t>
                      </a:r>
                      <a:endParaRPr lang="en-GB" sz="1400" b="1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9487"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17:50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Travel Green Europe marketing package: bringing destinations closer to the consumers </a:t>
                      </a:r>
                    </a:p>
                  </a:txBody>
                  <a:tcPr/>
                </a:tc>
              </a:tr>
              <a:tr h="473503"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17:55 </a:t>
                      </a:r>
                      <a:endParaRPr lang="nl-N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Intermezzo I: The </a:t>
                      </a:r>
                      <a:r>
                        <a:rPr lang="en-GB" sz="1400" b="1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Rusty Nail Award for irresponsible tourism </a:t>
                      </a:r>
                    </a:p>
                  </a:txBody>
                  <a:tcPr/>
                </a:tc>
              </a:tr>
              <a:tr h="4735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18:o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nl-NL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Intermezzo II: QualityCoast Awards 2014:  Presentation of the first winning destinations</a:t>
                      </a:r>
                    </a:p>
                  </a:txBody>
                  <a:tcPr/>
                </a:tc>
              </a:tr>
              <a:tr h="2841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18:20</a:t>
                      </a:r>
                      <a:endParaRPr lang="nl-NL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Nominations for </a:t>
                      </a:r>
                      <a:r>
                        <a:rPr lang="en-GB" sz="1400" b="1" i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VISTAS! 2014: </a:t>
                      </a:r>
                      <a:r>
                        <a:rPr lang="en-GB" sz="1400" b="1" i="0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Sustainability and innovations of 20 destination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VISTAS 2014 Award Ceremony</a:t>
                      </a:r>
                      <a:endParaRPr lang="en-GB" sz="1400" noProof="0" dirty="0" smtClean="0">
                        <a:latin typeface="+mn-lt"/>
                      </a:endParaRPr>
                    </a:p>
                    <a:p>
                      <a:pPr algn="l"/>
                      <a:endParaRPr lang="en-GB" sz="1400" b="1" i="0" kern="1200" baseline="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4735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18: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nl-NL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Outlook VISTAS 2015: </a:t>
                      </a:r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How </a:t>
                      </a:r>
                      <a:r>
                        <a:rPr lang="en-GB" sz="14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 destinations participate and benefit? </a:t>
                      </a:r>
                    </a:p>
                  </a:txBody>
                  <a:tcPr/>
                </a:tc>
              </a:tr>
              <a:tr h="3932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18:40</a:t>
                      </a:r>
                      <a:endParaRPr lang="nl-NL" sz="14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Green Carpet Ride to VISTAS! 2015: </a:t>
                      </a:r>
                      <a:r>
                        <a:rPr lang="en-GB" sz="14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Presentation </a:t>
                      </a:r>
                      <a:r>
                        <a:rPr lang="en-GB" sz="14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one – minute pitches</a:t>
                      </a:r>
                    </a:p>
                  </a:txBody>
                  <a:tcPr/>
                </a:tc>
              </a:tr>
              <a:tr h="3230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18:5</a:t>
                      </a:r>
                      <a:r>
                        <a:rPr lang="en-US" sz="1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nl-NL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Closing &amp; Burundi Royal</a:t>
                      </a:r>
                      <a:r>
                        <a:rPr lang="en-US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Dancers</a:t>
                      </a:r>
                      <a:endParaRPr lang="nl-NL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1835696" y="502513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Programme</a:t>
            </a:r>
            <a:r>
              <a:rPr lang="nl-NL" sz="2400" b="1" dirty="0" smtClean="0">
                <a:solidFill>
                  <a:schemeClr val="bg1">
                    <a:lumMod val="95000"/>
                  </a:schemeClr>
                </a:solidFill>
                <a:latin typeface="+mj-lt"/>
              </a:rPr>
              <a:t> </a:t>
            </a:r>
            <a:r>
              <a:rPr lang="nl-NL" sz="2400" b="1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of the </a:t>
            </a:r>
            <a:r>
              <a:rPr lang="nl-NL" sz="2400" b="1" i="1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VISTAS!</a:t>
            </a:r>
            <a:r>
              <a:rPr lang="nl-NL" sz="2400" b="1" dirty="0">
                <a:solidFill>
                  <a:schemeClr val="bg1">
                    <a:lumMod val="95000"/>
                  </a:schemeClr>
                </a:solidFill>
                <a:latin typeface="+mj-lt"/>
              </a:rPr>
              <a:t> 2014 Event</a:t>
            </a:r>
          </a:p>
        </p:txBody>
      </p:sp>
    </p:spTree>
    <p:extLst>
      <p:ext uri="{BB962C8B-B14F-4D97-AF65-F5344CB8AC3E}">
        <p14:creationId xmlns:p14="http://schemas.microsoft.com/office/powerpoint/2010/main" val="339410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ieterij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155</Words>
  <Application>Microsoft Office PowerPoint</Application>
  <PresentationFormat>Bildschirmpräsentation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Golfvorm</vt:lpstr>
      <vt:lpstr>      The Vision  for Innovation in Sustainable Tourism Awards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VISTAS!   The Visions on Innovation for Sustainable Tourism Awards</dc:title>
  <dc:creator>INTERN1101</dc:creator>
  <cp:lastModifiedBy>herbert hamele</cp:lastModifiedBy>
  <cp:revision>182</cp:revision>
  <dcterms:created xsi:type="dcterms:W3CDTF">2014-02-24T13:57:43Z</dcterms:created>
  <dcterms:modified xsi:type="dcterms:W3CDTF">2014-03-10T10:48:24Z</dcterms:modified>
</cp:coreProperties>
</file>