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275213" cy="42803763"/>
  <p:notesSz cx="6662738" cy="9926638"/>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FF"/>
    <a:srgbClr val="55A839"/>
    <a:srgbClr val="55449D"/>
    <a:srgbClr val="5B9BD5"/>
    <a:srgbClr val="FAFAFA"/>
    <a:srgbClr val="ED7D31"/>
    <a:srgbClr val="2C3F71"/>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5743" autoAdjust="0"/>
  </p:normalViewPr>
  <p:slideViewPr>
    <p:cSldViewPr snapToGrid="0" snapToObjects="1" showGuides="1">
      <p:cViewPr varScale="1">
        <p:scale>
          <a:sx n="12" d="100"/>
          <a:sy n="12" d="100"/>
        </p:scale>
        <p:origin x="2472" y="204"/>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1" d="100"/>
          <a:sy n="101" d="100"/>
        </p:scale>
        <p:origin x="3552" y="78"/>
      </p:cViewPr>
      <p:guideLst>
        <p:guide orient="horz" pos="3127"/>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0158C5BC-9A70-462C-B28D-9600239EAC64}" type="datetimeFigureOut">
              <a:rPr lang="en-US" smtClean="0"/>
              <a:pPr/>
              <a:t>6/1/2019</a:t>
            </a:fld>
            <a:endParaRPr lang="en-US"/>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E6CC2317-6751-4CD4-9995-8782DD78E936}" type="datetimeFigureOut">
              <a:rPr lang="en-US" smtClean="0"/>
              <a:pPr/>
              <a:t>6/1/2019</a:t>
            </a:fld>
            <a:endParaRPr lang="en-US" dirty="0"/>
          </a:p>
        </p:txBody>
      </p:sp>
      <p:sp>
        <p:nvSpPr>
          <p:cNvPr id="4" name="Slide Image Placeholder 3"/>
          <p:cNvSpPr>
            <a:spLocks noGrp="1" noRot="1" noChangeAspect="1"/>
          </p:cNvSpPr>
          <p:nvPr>
            <p:ph type="sldImg" idx="2"/>
          </p:nvPr>
        </p:nvSpPr>
        <p:spPr>
          <a:xfrm>
            <a:off x="2016125" y="744538"/>
            <a:ext cx="263048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2811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36213" y="65422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5353328" y="65422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5353328" y="72811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4101963" y="3796231"/>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101963" y="2197726"/>
            <a:ext cx="22093415" cy="1376139"/>
          </a:xfrm>
          <a:prstGeom prst="rect">
            <a:avLst/>
          </a:prstGeom>
        </p:spPr>
        <p:txBody>
          <a:bodyPr lIns="77349" tIns="38675" rIns="77349" bIns="38675" anchor="t" anchorCtr="1">
            <a:norm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090899" y="355780"/>
            <a:ext cx="22093415" cy="1692719"/>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6105103"/>
          </a:xfrm>
          <a:prstGeom prst="rect">
            <a:avLst/>
          </a:prstGeom>
          <a:solidFill>
            <a:srgbClr val="376092"/>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16" name="Rectangle 33"/>
          <p:cNvSpPr>
            <a:spLocks noChangeArrowheads="1"/>
          </p:cNvSpPr>
          <p:nvPr/>
        </p:nvSpPr>
        <p:spPr bwMode="auto">
          <a:xfrm>
            <a:off x="634515" y="6446521"/>
            <a:ext cx="14291153" cy="35160496"/>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accent5">
                <a:lumMod val="75000"/>
              </a:schemeClr>
            </a:solidFill>
            <a:miter lim="800000"/>
            <a:headEnd/>
            <a:tailEnd/>
          </a:ln>
          <a:effectLst/>
        </p:spPr>
        <p:txBody>
          <a:bodyPr wrap="none" lIns="89551" tIns="44774" rIns="89551" bIns="44774" anchor="ctr"/>
          <a:lstStyle/>
          <a:p>
            <a:pPr>
              <a:defRPr/>
            </a:pPr>
            <a:endParaRPr lang="en-US" dirty="0"/>
          </a:p>
        </p:txBody>
      </p:sp>
      <p:sp>
        <p:nvSpPr>
          <p:cNvPr id="21" name="Rectangle 33"/>
          <p:cNvSpPr>
            <a:spLocks noChangeArrowheads="1"/>
          </p:cNvSpPr>
          <p:nvPr userDrawn="1"/>
        </p:nvSpPr>
        <p:spPr bwMode="auto">
          <a:xfrm>
            <a:off x="15349546" y="6446521"/>
            <a:ext cx="14291153" cy="35160496"/>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accent5">
                <a:lumMod val="75000"/>
              </a:schemeClr>
            </a:solidFill>
            <a:miter lim="800000"/>
            <a:headEnd/>
            <a:tailEnd/>
          </a:ln>
          <a:effectLst/>
        </p:spPr>
        <p:txBody>
          <a:bodyPr wrap="none" lIns="89551" tIns="44774" rIns="89551" bIns="44774" anchor="ctr"/>
          <a:lstStyle/>
          <a:p>
            <a:pPr>
              <a:defRPr/>
            </a:pPr>
            <a:endParaRPr lang="en-US" dirty="0"/>
          </a:p>
        </p:txBody>
      </p:sp>
      <p:grpSp>
        <p:nvGrpSpPr>
          <p:cNvPr id="23" name="Group 22"/>
          <p:cNvGrpSpPr/>
          <p:nvPr userDrawn="1"/>
        </p:nvGrpSpPr>
        <p:grpSpPr>
          <a:xfrm>
            <a:off x="-12658121" y="-48127"/>
            <a:ext cx="12259293" cy="42851889"/>
            <a:chOff x="-11225189" y="-1"/>
            <a:chExt cx="11018865" cy="38516022"/>
          </a:xfrm>
        </p:grpSpPr>
        <p:sp>
          <p:nvSpPr>
            <p:cNvPr id="24" name="Rectangle 23"/>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12472417"/>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9116994"/>
              <a:ext cx="9986808" cy="1053596"/>
            </a:xfrm>
            <a:prstGeom prst="rect">
              <a:avLst/>
            </a:prstGeom>
          </p:spPr>
        </p:pic>
        <p:grpSp>
          <p:nvGrpSpPr>
            <p:cNvPr id="32" name="Group 31"/>
            <p:cNvGrpSpPr/>
            <p:nvPr userDrawn="1"/>
          </p:nvGrpSpPr>
          <p:grpSpPr>
            <a:xfrm>
              <a:off x="-9744993" y="29384977"/>
              <a:ext cx="7531182" cy="2202634"/>
              <a:chOff x="-4470427" y="13701622"/>
              <a:chExt cx="3470785" cy="1011982"/>
            </a:xfrm>
          </p:grpSpPr>
          <p:grpSp>
            <p:nvGrpSpPr>
              <p:cNvPr id="46" name="Group 45"/>
              <p:cNvGrpSpPr/>
              <p:nvPr userDrawn="1"/>
            </p:nvGrpSpPr>
            <p:grpSpPr>
              <a:xfrm>
                <a:off x="-2783495" y="13745853"/>
                <a:ext cx="624431" cy="898924"/>
                <a:chOff x="-3958697" y="14964973"/>
                <a:chExt cx="779338" cy="1288152"/>
              </a:xfrm>
            </p:grpSpPr>
            <p:pic>
              <p:nvPicPr>
                <p:cNvPr id="52" name="Picture 51"/>
                <p:cNvPicPr>
                  <a:picLocks noChangeAspect="1"/>
                </p:cNvPicPr>
                <p:nvPr userDrawn="1"/>
              </p:nvPicPr>
              <p:blipFill>
                <a:blip r:embed="rId6"/>
                <a:stretch>
                  <a:fillRect/>
                </a:stretch>
              </p:blipFill>
              <p:spPr>
                <a:xfrm>
                  <a:off x="-3948160" y="14964973"/>
                  <a:ext cx="768801" cy="1090857"/>
                </a:xfrm>
                <a:prstGeom prst="rect">
                  <a:avLst/>
                </a:prstGeom>
              </p:spPr>
            </p:pic>
            <p:sp>
              <p:nvSpPr>
                <p:cNvPr id="53" name="TextBox 52"/>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13745867"/>
                <a:ext cx="1033517" cy="898915"/>
                <a:chOff x="-2921738" y="14889872"/>
                <a:chExt cx="1420279" cy="1235304"/>
              </a:xfrm>
            </p:grpSpPr>
            <p:pic>
              <p:nvPicPr>
                <p:cNvPr id="50" name="Picture 49"/>
                <p:cNvPicPr>
                  <a:picLocks noChangeAspect="1"/>
                </p:cNvPicPr>
                <p:nvPr userDrawn="1"/>
              </p:nvPicPr>
              <p:blipFill>
                <a:blip r:embed="rId6"/>
                <a:stretch>
                  <a:fillRect/>
                </a:stretch>
              </p:blipFill>
              <p:spPr>
                <a:xfrm>
                  <a:off x="-2921738" y="14889872"/>
                  <a:ext cx="1420279" cy="1029694"/>
                </a:xfrm>
                <a:prstGeom prst="rect">
                  <a:avLst/>
                </a:prstGeom>
              </p:spPr>
            </p:pic>
            <p:sp>
              <p:nvSpPr>
                <p:cNvPr id="51" name="TextBox 50"/>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3701622"/>
                <a:ext cx="1098742" cy="847761"/>
              </a:xfrm>
              <a:prstGeom prst="rect">
                <a:avLst/>
              </a:prstGeom>
            </p:spPr>
          </p:pic>
          <p:sp>
            <p:nvSpPr>
              <p:cNvPr id="49" name="TextBox 48"/>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573702" y="34554904"/>
              <a:ext cx="9344084" cy="2526502"/>
              <a:chOff x="-4835604" y="15859915"/>
              <a:chExt cx="4306270" cy="1160780"/>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403568838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327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49322" y="15859915"/>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37521511"/>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327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572617" y="15863608"/>
                            <a:ext cx="1828800" cy="1117600"/>
                          </a:xfrm>
                          <a:prstGeom prst="rect">
                            <a:avLst/>
                          </a:prstGeom>
                        </p:spPr>
                      </p:pic>
                    </p:oleObj>
                  </mc:Fallback>
                </mc:AlternateContent>
              </a:graphicData>
            </a:graphic>
          </p:graphicFrame>
          <p:sp>
            <p:nvSpPr>
              <p:cNvPr id="41" name="TextBox 40"/>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30676632" y="0"/>
            <a:ext cx="12284832" cy="42803763"/>
            <a:chOff x="44157839" y="-55065"/>
            <a:chExt cx="11062139" cy="38543561"/>
          </a:xfrm>
        </p:grpSpPr>
        <p:sp>
          <p:nvSpPr>
            <p:cNvPr id="55" name="Rectangle 54"/>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4191269152"/>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328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102925" y="4068480"/>
                          <a:ext cx="6955629" cy="2569718"/>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9829102"/>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3673021171"/>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328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0659" y="15799252"/>
                          <a:ext cx="1482266" cy="992162"/>
                        </a:xfrm>
                        <a:prstGeom prst="rect">
                          <a:avLst/>
                        </a:prstGeom>
                      </p:spPr>
                    </p:pic>
                  </p:oleObj>
                </mc:Fallback>
              </mc:AlternateContent>
            </a:graphicData>
          </a:graphic>
        </p:graphicFrame>
        <p:grpSp>
          <p:nvGrpSpPr>
            <p:cNvPr id="59" name="Group 58"/>
            <p:cNvGrpSpPr/>
            <p:nvPr userDrawn="1"/>
          </p:nvGrpSpPr>
          <p:grpSpPr>
            <a:xfrm>
              <a:off x="44487207" y="35164894"/>
              <a:ext cx="10354213" cy="1265612"/>
              <a:chOff x="44200453" y="33317650"/>
              <a:chExt cx="9771399" cy="1090622"/>
            </a:xfrm>
          </p:grpSpPr>
          <p:sp>
            <p:nvSpPr>
              <p:cNvPr id="61" name="Rounded Rectangle 60"/>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63" name="TextBox 62"/>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479241" y="36784614"/>
              <a:ext cx="6870215" cy="1260334"/>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
        <p:nvSpPr>
          <p:cNvPr id="36" name="Text Box 14"/>
          <p:cNvSpPr txBox="1">
            <a:spLocks noChangeArrowheads="1"/>
          </p:cNvSpPr>
          <p:nvPr userDrawn="1"/>
        </p:nvSpPr>
        <p:spPr bwMode="auto">
          <a:xfrm>
            <a:off x="1432294" y="41948434"/>
            <a:ext cx="2636977" cy="337227"/>
          </a:xfrm>
          <a:prstGeom prst="rect">
            <a:avLst/>
          </a:prstGeom>
          <a:noFill/>
          <a:ln w="9525">
            <a:solidFill>
              <a:schemeClr val="accent5">
                <a:lumMod val="75000"/>
              </a:schemeClr>
            </a:solid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516636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8" name="Rectangle 33"/>
          <p:cNvSpPr>
            <a:spLocks noChangeArrowheads="1"/>
          </p:cNvSpPr>
          <p:nvPr userDrawn="1"/>
        </p:nvSpPr>
        <p:spPr bwMode="auto">
          <a:xfrm>
            <a:off x="630735" y="6002905"/>
            <a:ext cx="29010460" cy="35802745"/>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01397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grpSp>
        <p:nvGrpSpPr>
          <p:cNvPr id="36" name="Group 35"/>
          <p:cNvGrpSpPr/>
          <p:nvPr userDrawn="1"/>
        </p:nvGrpSpPr>
        <p:grpSpPr>
          <a:xfrm>
            <a:off x="-12658121" y="-48127"/>
            <a:ext cx="12259293" cy="42851889"/>
            <a:chOff x="-11225189" y="-1"/>
            <a:chExt cx="11018865" cy="38516022"/>
          </a:xfrm>
        </p:grpSpPr>
        <p:sp>
          <p:nvSpPr>
            <p:cNvPr id="37" name="Rectangle 36"/>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38" name="Straight Connector 37"/>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4"/>
            <a:stretch>
              <a:fillRect/>
            </a:stretch>
          </p:blipFill>
          <p:spPr>
            <a:xfrm>
              <a:off x="-10479105" y="12472417"/>
              <a:ext cx="1597666" cy="1201935"/>
            </a:xfrm>
            <a:prstGeom prst="rect">
              <a:avLst/>
            </a:prstGeom>
          </p:spPr>
        </p:pic>
        <p:pic>
          <p:nvPicPr>
            <p:cNvPr id="40" name="Picture 39"/>
            <p:cNvPicPr>
              <a:picLocks noChangeAspect="1"/>
            </p:cNvPicPr>
            <p:nvPr userDrawn="1"/>
          </p:nvPicPr>
          <p:blipFill>
            <a:blip r:embed="rId5"/>
            <a:stretch>
              <a:fillRect/>
            </a:stretch>
          </p:blipFill>
          <p:spPr>
            <a:xfrm>
              <a:off x="-10732765" y="19116994"/>
              <a:ext cx="9986808" cy="1053596"/>
            </a:xfrm>
            <a:prstGeom prst="rect">
              <a:avLst/>
            </a:prstGeom>
          </p:spPr>
        </p:pic>
        <p:grpSp>
          <p:nvGrpSpPr>
            <p:cNvPr id="41" name="Group 40"/>
            <p:cNvGrpSpPr/>
            <p:nvPr userDrawn="1"/>
          </p:nvGrpSpPr>
          <p:grpSpPr>
            <a:xfrm>
              <a:off x="-9744993" y="29384977"/>
              <a:ext cx="7531182" cy="2202634"/>
              <a:chOff x="-4470427" y="13701622"/>
              <a:chExt cx="3470785" cy="1011982"/>
            </a:xfrm>
          </p:grpSpPr>
          <p:grpSp>
            <p:nvGrpSpPr>
              <p:cNvPr id="49" name="Group 48"/>
              <p:cNvGrpSpPr/>
              <p:nvPr userDrawn="1"/>
            </p:nvGrpSpPr>
            <p:grpSpPr>
              <a:xfrm>
                <a:off x="-2783495" y="13745853"/>
                <a:ext cx="624431" cy="898924"/>
                <a:chOff x="-3958697" y="14964973"/>
                <a:chExt cx="779338" cy="1288152"/>
              </a:xfrm>
            </p:grpSpPr>
            <p:pic>
              <p:nvPicPr>
                <p:cNvPr id="70" name="Picture 69"/>
                <p:cNvPicPr>
                  <a:picLocks noChangeAspect="1"/>
                </p:cNvPicPr>
                <p:nvPr userDrawn="1"/>
              </p:nvPicPr>
              <p:blipFill>
                <a:blip r:embed="rId6"/>
                <a:stretch>
                  <a:fillRect/>
                </a:stretch>
              </p:blipFill>
              <p:spPr>
                <a:xfrm>
                  <a:off x="-3948160" y="14964973"/>
                  <a:ext cx="768801" cy="1090857"/>
                </a:xfrm>
                <a:prstGeom prst="rect">
                  <a:avLst/>
                </a:prstGeom>
              </p:spPr>
            </p:pic>
            <p:sp>
              <p:nvSpPr>
                <p:cNvPr id="71" name="TextBox 70"/>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65" name="Group 64"/>
              <p:cNvGrpSpPr/>
              <p:nvPr userDrawn="1"/>
            </p:nvGrpSpPr>
            <p:grpSpPr>
              <a:xfrm>
                <a:off x="-2033159" y="13745867"/>
                <a:ext cx="1033517" cy="898915"/>
                <a:chOff x="-2921738" y="14889872"/>
                <a:chExt cx="1420279" cy="1235304"/>
              </a:xfrm>
            </p:grpSpPr>
            <p:pic>
              <p:nvPicPr>
                <p:cNvPr id="68" name="Picture 67"/>
                <p:cNvPicPr>
                  <a:picLocks noChangeAspect="1"/>
                </p:cNvPicPr>
                <p:nvPr userDrawn="1"/>
              </p:nvPicPr>
              <p:blipFill>
                <a:blip r:embed="rId6"/>
                <a:stretch>
                  <a:fillRect/>
                </a:stretch>
              </p:blipFill>
              <p:spPr>
                <a:xfrm>
                  <a:off x="-2921738" y="14889872"/>
                  <a:ext cx="1420279" cy="1029694"/>
                </a:xfrm>
                <a:prstGeom prst="rect">
                  <a:avLst/>
                </a:prstGeom>
              </p:spPr>
            </p:pic>
            <p:sp>
              <p:nvSpPr>
                <p:cNvPr id="69" name="TextBox 68"/>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66" name="Picture 65"/>
              <p:cNvPicPr>
                <a:picLocks noChangeAspect="1"/>
              </p:cNvPicPr>
              <p:nvPr userDrawn="1"/>
            </p:nvPicPr>
            <p:blipFill>
              <a:blip r:embed="rId7"/>
              <a:stretch>
                <a:fillRect/>
              </a:stretch>
            </p:blipFill>
            <p:spPr>
              <a:xfrm>
                <a:off x="-4470427" y="13701622"/>
                <a:ext cx="1098742" cy="847761"/>
              </a:xfrm>
              <a:prstGeom prst="rect">
                <a:avLst/>
              </a:prstGeom>
            </p:spPr>
          </p:pic>
          <p:sp>
            <p:nvSpPr>
              <p:cNvPr id="67" name="TextBox 66"/>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42" name="Group 41"/>
            <p:cNvGrpSpPr/>
            <p:nvPr userDrawn="1"/>
          </p:nvGrpSpPr>
          <p:grpSpPr>
            <a:xfrm>
              <a:off x="-10573702" y="34554904"/>
              <a:ext cx="9344084" cy="2526502"/>
              <a:chOff x="-4835604" y="15859915"/>
              <a:chExt cx="4306270" cy="1160780"/>
            </a:xfrm>
          </p:grpSpPr>
          <p:graphicFrame>
            <p:nvGraphicFramePr>
              <p:cNvPr id="43" name="Object 42"/>
              <p:cNvGraphicFramePr>
                <a:graphicFrameLocks noChangeAspect="1"/>
              </p:cNvGraphicFramePr>
              <p:nvPr userDrawn="1">
                <p:extLst>
                  <p:ext uri="{D42A27DB-BD31-4B8C-83A1-F6EECF244321}">
                    <p14:modId xmlns:p14="http://schemas.microsoft.com/office/powerpoint/2010/main" val="386578299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429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49322" y="15859915"/>
                            <a:ext cx="1828800" cy="1117600"/>
                          </a:xfrm>
                          <a:prstGeom prst="rect">
                            <a:avLst/>
                          </a:prstGeom>
                        </p:spPr>
                      </p:pic>
                    </p:oleObj>
                  </mc:Fallback>
                </mc:AlternateContent>
              </a:graphicData>
            </a:graphic>
          </p:graphicFrame>
          <p:graphicFrame>
            <p:nvGraphicFramePr>
              <p:cNvPr id="44" name="Object 43"/>
              <p:cNvGraphicFramePr>
                <a:graphicFrameLocks noChangeAspect="1"/>
              </p:cNvGraphicFramePr>
              <p:nvPr userDrawn="1">
                <p:extLst>
                  <p:ext uri="{D42A27DB-BD31-4B8C-83A1-F6EECF244321}">
                    <p14:modId xmlns:p14="http://schemas.microsoft.com/office/powerpoint/2010/main" val="1762727889"/>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429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572617" y="15863608"/>
                            <a:ext cx="1828800" cy="1117600"/>
                          </a:xfrm>
                          <a:prstGeom prst="rect">
                            <a:avLst/>
                          </a:prstGeom>
                        </p:spPr>
                      </p:pic>
                    </p:oleObj>
                  </mc:Fallback>
                </mc:AlternateContent>
              </a:graphicData>
            </a:graphic>
          </p:graphicFrame>
          <p:sp>
            <p:nvSpPr>
              <p:cNvPr id="46" name="TextBox 45"/>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7" name="TextBox 46"/>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82" name="Group 81"/>
          <p:cNvGrpSpPr/>
          <p:nvPr userDrawn="1"/>
        </p:nvGrpSpPr>
        <p:grpSpPr>
          <a:xfrm>
            <a:off x="30676632" y="0"/>
            <a:ext cx="12284832" cy="42803763"/>
            <a:chOff x="44157839" y="-55065"/>
            <a:chExt cx="11062139" cy="38543561"/>
          </a:xfrm>
        </p:grpSpPr>
        <p:sp>
          <p:nvSpPr>
            <p:cNvPr id="83" name="Rectangle 82"/>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4" name="Object 83"/>
            <p:cNvGraphicFramePr>
              <a:graphicFrameLocks noChangeAspect="1"/>
            </p:cNvGraphicFramePr>
            <p:nvPr userDrawn="1">
              <p:extLst>
                <p:ext uri="{D42A27DB-BD31-4B8C-83A1-F6EECF244321}">
                  <p14:modId xmlns:p14="http://schemas.microsoft.com/office/powerpoint/2010/main" val="3842880063"/>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430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102925" y="4068480"/>
                          <a:ext cx="6955629" cy="2569718"/>
                        </a:xfrm>
                        <a:prstGeom prst="rect">
                          <a:avLst/>
                        </a:prstGeom>
                      </p:spPr>
                    </p:pic>
                  </p:oleObj>
                </mc:Fallback>
              </mc:AlternateContent>
            </a:graphicData>
          </a:graphic>
        </p:graphicFrame>
        <p:pic>
          <p:nvPicPr>
            <p:cNvPr id="85" name="Picture 84"/>
            <p:cNvPicPr>
              <a:picLocks noChangeAspect="1"/>
            </p:cNvPicPr>
            <p:nvPr userDrawn="1"/>
          </p:nvPicPr>
          <p:blipFill>
            <a:blip r:embed="rId14"/>
            <a:stretch>
              <a:fillRect/>
            </a:stretch>
          </p:blipFill>
          <p:spPr>
            <a:xfrm>
              <a:off x="44487207" y="9829102"/>
              <a:ext cx="2969584" cy="1370577"/>
            </a:xfrm>
            <a:prstGeom prst="rect">
              <a:avLst/>
            </a:prstGeom>
            <a:ln>
              <a:noFill/>
            </a:ln>
          </p:spPr>
        </p:pic>
        <p:graphicFrame>
          <p:nvGraphicFramePr>
            <p:cNvPr id="86" name="Object 85"/>
            <p:cNvGraphicFramePr>
              <a:graphicFrameLocks noChangeAspect="1"/>
            </p:cNvGraphicFramePr>
            <p:nvPr userDrawn="1">
              <p:extLst>
                <p:ext uri="{D42A27DB-BD31-4B8C-83A1-F6EECF244321}">
                  <p14:modId xmlns:p14="http://schemas.microsoft.com/office/powerpoint/2010/main" val="2925422147"/>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430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0659" y="15799252"/>
                          <a:ext cx="1482266" cy="992162"/>
                        </a:xfrm>
                        <a:prstGeom prst="rect">
                          <a:avLst/>
                        </a:prstGeom>
                      </p:spPr>
                    </p:pic>
                  </p:oleObj>
                </mc:Fallback>
              </mc:AlternateContent>
            </a:graphicData>
          </a:graphic>
        </p:graphicFrame>
        <p:grpSp>
          <p:nvGrpSpPr>
            <p:cNvPr id="87" name="Group 86"/>
            <p:cNvGrpSpPr/>
            <p:nvPr userDrawn="1"/>
          </p:nvGrpSpPr>
          <p:grpSpPr>
            <a:xfrm>
              <a:off x="44487207" y="35164894"/>
              <a:ext cx="10354213" cy="1265612"/>
              <a:chOff x="44200453" y="33317650"/>
              <a:chExt cx="9771399" cy="1090622"/>
            </a:xfrm>
          </p:grpSpPr>
          <p:sp>
            <p:nvSpPr>
              <p:cNvPr id="89" name="Rounded Rectangle 88"/>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91" name="TextBox 90"/>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5" name="TextBox 34"/>
          <p:cNvSpPr txBox="1"/>
          <p:nvPr userDrawn="1"/>
        </p:nvSpPr>
        <p:spPr>
          <a:xfrm>
            <a:off x="31033558" y="40911552"/>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45" name="Text Box 14"/>
          <p:cNvSpPr txBox="1">
            <a:spLocks noChangeArrowheads="1"/>
          </p:cNvSpPr>
          <p:nvPr userDrawn="1"/>
        </p:nvSpPr>
        <p:spPr bwMode="auto">
          <a:xfrm>
            <a:off x="1432294" y="41948434"/>
            <a:ext cx="2636977" cy="337227"/>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estinet.eu/who-who/civil-society-ngos/ecotrans/itb2019"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52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0" name="Rectangle 33"/>
          <p:cNvSpPr>
            <a:spLocks noChangeArrowheads="1"/>
          </p:cNvSpPr>
          <p:nvPr/>
        </p:nvSpPr>
        <p:spPr bwMode="auto">
          <a:xfrm>
            <a:off x="-97971" y="5364283"/>
            <a:ext cx="30373184" cy="37414907"/>
          </a:xfrm>
          <a:prstGeom prst="rect">
            <a:avLst/>
          </a:prstGeom>
          <a:solidFill>
            <a:srgbClr val="FFFFFF"/>
          </a:solidFill>
          <a:ln w="38100">
            <a:solidFill>
              <a:schemeClr val="tx1"/>
            </a:solidFill>
            <a:miter lim="800000"/>
            <a:headEnd/>
            <a:tailEnd/>
          </a:ln>
          <a:effectLst/>
        </p:spPr>
        <p:txBody>
          <a:bodyPr wrap="none" lIns="89551" tIns="44774" rIns="89551" bIns="44774" anchor="ctr"/>
          <a:lstStyle/>
          <a:p>
            <a:pPr>
              <a:defRPr/>
            </a:pPr>
            <a:endParaRPr lang="en-US" dirty="0"/>
          </a:p>
        </p:txBody>
      </p:sp>
      <p:sp>
        <p:nvSpPr>
          <p:cNvPr id="334" name="Text Placeholder 333"/>
          <p:cNvSpPr>
            <a:spLocks noGrp="1"/>
          </p:cNvSpPr>
          <p:nvPr>
            <p:ph type="body" sz="quarter" idx="10"/>
          </p:nvPr>
        </p:nvSpPr>
        <p:spPr>
          <a:xfrm>
            <a:off x="15530205" y="7534639"/>
            <a:ext cx="13768221" cy="4646760"/>
          </a:xfrm>
        </p:spPr>
        <p:txBody>
          <a:bodyPr>
            <a:normAutofit fontScale="77500" lnSpcReduction="20000"/>
          </a:bodyPr>
          <a:lstStyle/>
          <a:p>
            <a:pPr algn="just">
              <a:lnSpc>
                <a:spcPct val="110000"/>
              </a:lnSpc>
            </a:pPr>
            <a:r>
              <a:rPr lang="en-US" b="1" dirty="0">
                <a:solidFill>
                  <a:schemeClr val="tx1"/>
                </a:solidFill>
                <a:latin typeface="+mn-lt"/>
                <a:ea typeface="Source Sans Pro" panose="020B0503030403020204" pitchFamily="34" charset="0"/>
              </a:rPr>
              <a:t>MSc in </a:t>
            </a:r>
            <a:r>
              <a:rPr lang="en-US" b="1" dirty="0" smtClean="0">
                <a:solidFill>
                  <a:schemeClr val="tx1"/>
                </a:solidFill>
                <a:latin typeface="+mn-lt"/>
                <a:ea typeface="Source Sans Pro" panose="020B0503030403020204" pitchFamily="34" charset="0"/>
              </a:rPr>
              <a:t>International Tourism Management – </a:t>
            </a:r>
            <a:r>
              <a:rPr lang="en-US" b="1" dirty="0">
                <a:solidFill>
                  <a:schemeClr val="tx1"/>
                </a:solidFill>
                <a:latin typeface="+mn-lt"/>
                <a:ea typeface="Source Sans Pro" panose="020B0503030403020204" pitchFamily="34" charset="0"/>
              </a:rPr>
              <a:t>Specialization </a:t>
            </a:r>
            <a:r>
              <a:rPr lang="en-US" b="1" dirty="0" smtClean="0">
                <a:solidFill>
                  <a:schemeClr val="tx1"/>
                </a:solidFill>
                <a:latin typeface="+mn-lt"/>
                <a:ea typeface="Source Sans Pro" panose="020B0503030403020204" pitchFamily="34" charset="0"/>
              </a:rPr>
              <a:t>area ‘CSR Management’</a:t>
            </a:r>
          </a:p>
          <a:p>
            <a:pPr algn="just">
              <a:lnSpc>
                <a:spcPct val="110000"/>
              </a:lnSpc>
            </a:pPr>
            <a:endParaRPr lang="en-US" dirty="0">
              <a:solidFill>
                <a:schemeClr val="tx1"/>
              </a:solidFill>
              <a:latin typeface="+mn-lt"/>
              <a:ea typeface="Source Sans Pro" panose="020B0503030403020204" pitchFamily="34" charset="0"/>
            </a:endParaRPr>
          </a:p>
          <a:p>
            <a:pPr algn="just">
              <a:lnSpc>
                <a:spcPct val="110000"/>
              </a:lnSpc>
              <a:spcBef>
                <a:spcPts val="0"/>
              </a:spcBef>
            </a:pPr>
            <a:r>
              <a:rPr lang="en-US" dirty="0" smtClean="0">
                <a:solidFill>
                  <a:schemeClr val="tx1"/>
                </a:solidFill>
                <a:latin typeface="+mn-lt"/>
                <a:ea typeface="Source Sans Pro" panose="020B0503030403020204" pitchFamily="34" charset="0"/>
              </a:rPr>
              <a:t>The </a:t>
            </a:r>
            <a:r>
              <a:rPr lang="en-US" dirty="0">
                <a:solidFill>
                  <a:schemeClr val="tx1"/>
                </a:solidFill>
                <a:latin typeface="+mn-lt"/>
                <a:ea typeface="Source Sans Pro" panose="020B0503030403020204" pitchFamily="34" charset="0"/>
              </a:rPr>
              <a:t>specialization </a:t>
            </a:r>
            <a:r>
              <a:rPr lang="en-US" dirty="0" smtClean="0">
                <a:solidFill>
                  <a:schemeClr val="tx1"/>
                </a:solidFill>
                <a:latin typeface="+mn-lt"/>
                <a:ea typeface="Source Sans Pro" panose="020B0503030403020204" pitchFamily="34" charset="0"/>
              </a:rPr>
              <a:t>“CSR Management” </a:t>
            </a:r>
            <a:r>
              <a:rPr lang="en-US" dirty="0">
                <a:solidFill>
                  <a:schemeClr val="tx1"/>
                </a:solidFill>
                <a:latin typeface="+mn-lt"/>
                <a:ea typeface="Source Sans Pro" panose="020B0503030403020204" pitchFamily="34" charset="0"/>
              </a:rPr>
              <a:t>comprises a total workload of 18 ECTS </a:t>
            </a:r>
            <a:r>
              <a:rPr lang="en-US" dirty="0" smtClean="0">
                <a:solidFill>
                  <a:schemeClr val="tx1"/>
                </a:solidFill>
                <a:latin typeface="+mn-lt"/>
                <a:ea typeface="Source Sans Pro" panose="020B0503030403020204" pitchFamily="34" charset="0"/>
              </a:rPr>
              <a:t>points, which </a:t>
            </a:r>
            <a:r>
              <a:rPr lang="en-US" dirty="0">
                <a:solidFill>
                  <a:schemeClr val="tx1"/>
                </a:solidFill>
                <a:latin typeface="+mn-lt"/>
                <a:ea typeface="Source Sans Pro" panose="020B0503030403020204" pitchFamily="34" charset="0"/>
              </a:rPr>
              <a:t>is allocated to the following required and optional courses:</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Competence </a:t>
            </a:r>
            <a:r>
              <a:rPr lang="en-US" dirty="0">
                <a:solidFill>
                  <a:schemeClr val="tx1"/>
                </a:solidFill>
                <a:latin typeface="+mn-lt"/>
                <a:ea typeface="Source Sans Pro" panose="020B0503030403020204" pitchFamily="34" charset="0"/>
              </a:rPr>
              <a:t>in sustainable travel and tourism certification online course (overview of certification in tourism) including training on the Tourism 2030 knowledge base platform resources (2 ECTS points, required).</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An </a:t>
            </a:r>
            <a:r>
              <a:rPr lang="en-US" dirty="0">
                <a:solidFill>
                  <a:schemeClr val="tx1"/>
                </a:solidFill>
                <a:latin typeface="+mn-lt"/>
                <a:ea typeface="Source Sans Pro" panose="020B0503030403020204" pitchFamily="34" charset="0"/>
              </a:rPr>
              <a:t>auditor training at a sustainable tourism certification scheme (such as the Austrian Eco Label, Green Destinations, </a:t>
            </a:r>
            <a:r>
              <a:rPr lang="en-US" dirty="0" err="1">
                <a:solidFill>
                  <a:schemeClr val="tx1"/>
                </a:solidFill>
                <a:latin typeface="+mn-lt"/>
                <a:ea typeface="Source Sans Pro" panose="020B0503030403020204" pitchFamily="34" charset="0"/>
              </a:rPr>
              <a:t>TourCert</a:t>
            </a:r>
            <a:r>
              <a:rPr lang="en-US" dirty="0">
                <a:solidFill>
                  <a:schemeClr val="tx1"/>
                </a:solidFill>
                <a:latin typeface="+mn-lt"/>
                <a:ea typeface="Source Sans Pro" panose="020B0503030403020204" pitchFamily="34" charset="0"/>
              </a:rPr>
              <a:t>, etc.) (1 ECTS point, required).</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A </a:t>
            </a:r>
            <a:r>
              <a:rPr lang="en-US" dirty="0">
                <a:solidFill>
                  <a:schemeClr val="tx1"/>
                </a:solidFill>
                <a:latin typeface="+mn-lt"/>
                <a:ea typeface="Source Sans Pro" panose="020B0503030403020204" pitchFamily="34" charset="0"/>
              </a:rPr>
              <a:t>qualified internship (340 hours / 2 months) at a cooperation partner (6 ECTS points, required). </a:t>
            </a:r>
          </a:p>
          <a:p>
            <a:pPr marL="514350" indent="-514350" algn="just">
              <a:lnSpc>
                <a:spcPct val="110000"/>
              </a:lnSpc>
              <a:buFont typeface="+mj-lt"/>
              <a:buAutoNum type="arabicParenBoth"/>
            </a:pPr>
            <a:r>
              <a:rPr lang="en-US" dirty="0" smtClean="0">
                <a:solidFill>
                  <a:schemeClr val="tx1"/>
                </a:solidFill>
                <a:latin typeface="+mn-lt"/>
                <a:ea typeface="Source Sans Pro" panose="020B0503030403020204" pitchFamily="34" charset="0"/>
              </a:rPr>
              <a:t>A </a:t>
            </a:r>
            <a:r>
              <a:rPr lang="en-US" dirty="0">
                <a:solidFill>
                  <a:schemeClr val="tx1"/>
                </a:solidFill>
                <a:latin typeface="+mn-lt"/>
                <a:ea typeface="Source Sans Pro" panose="020B0503030403020204" pitchFamily="34" charset="0"/>
              </a:rPr>
              <a:t>combination of several of the following modules from the sustainable development of tourism online course (9 ECTS in total required). (Table 1</a:t>
            </a:r>
            <a:r>
              <a:rPr lang="en-US" dirty="0" smtClean="0">
                <a:solidFill>
                  <a:schemeClr val="tx1"/>
                </a:solidFill>
                <a:latin typeface="+mn-lt"/>
                <a:ea typeface="Source Sans Pro" panose="020B0503030403020204" pitchFamily="34" charset="0"/>
              </a:rPr>
              <a:t>)</a:t>
            </a:r>
          </a:p>
          <a:p>
            <a:pPr algn="just"/>
            <a:endParaRPr lang="en-US" dirty="0" smtClean="0">
              <a:solidFill>
                <a:schemeClr val="tx1"/>
              </a:solidFill>
              <a:latin typeface="+mn-lt"/>
              <a:ea typeface="Source Sans Pro" panose="020B0503030403020204" pitchFamily="34" charset="0"/>
            </a:endParaRPr>
          </a:p>
          <a:p>
            <a:pPr algn="just"/>
            <a:endParaRPr lang="en-US" dirty="0">
              <a:solidFill>
                <a:schemeClr val="tx1"/>
              </a:solidFill>
              <a:latin typeface="+mn-lt"/>
              <a:ea typeface="Source Sans Pro" panose="020B0503030403020204" pitchFamily="34" charset="0"/>
            </a:endParaRPr>
          </a:p>
        </p:txBody>
      </p:sp>
      <p:sp>
        <p:nvSpPr>
          <p:cNvPr id="335" name="Text Placeholder 334"/>
          <p:cNvSpPr>
            <a:spLocks noGrp="1"/>
          </p:cNvSpPr>
          <p:nvPr>
            <p:ph type="body" sz="quarter" idx="11"/>
          </p:nvPr>
        </p:nvSpPr>
        <p:spPr>
          <a:xfrm>
            <a:off x="865516" y="6573524"/>
            <a:ext cx="13821528" cy="800265"/>
          </a:xfrm>
          <a:solidFill>
            <a:srgbClr val="376092"/>
          </a:solidFill>
        </p:spPr>
        <p:txBody>
          <a:bodyPr/>
          <a:lstStyle/>
          <a:p>
            <a:r>
              <a:rPr lang="de-DE" u="none" dirty="0" smtClean="0">
                <a:solidFill>
                  <a:schemeClr val="bg1"/>
                </a:solidFill>
                <a:latin typeface="Source Sans Pro" panose="020B0503030403020204" pitchFamily="34" charset="0"/>
                <a:ea typeface="Source Sans Pro" panose="020B0503030403020204" pitchFamily="34" charset="0"/>
              </a:rPr>
              <a:t>Background</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39" name="Text Placeholder 338"/>
          <p:cNvSpPr>
            <a:spLocks noGrp="1"/>
          </p:cNvSpPr>
          <p:nvPr>
            <p:ph type="body" sz="quarter" idx="25"/>
          </p:nvPr>
        </p:nvSpPr>
        <p:spPr>
          <a:xfrm>
            <a:off x="15591368" y="6580793"/>
            <a:ext cx="13825728" cy="804672"/>
          </a:xfrm>
          <a:solidFill>
            <a:srgbClr val="376092"/>
          </a:solidFill>
        </p:spPr>
        <p:txBody>
          <a:bodyPr/>
          <a:lstStyle/>
          <a:p>
            <a:r>
              <a:rPr lang="de-DE" u="none" dirty="0" err="1" smtClean="0">
                <a:solidFill>
                  <a:schemeClr val="bg1"/>
                </a:solidFill>
                <a:latin typeface="Source Sans Pro" panose="020B0503030403020204" pitchFamily="34" charset="0"/>
                <a:ea typeface="Source Sans Pro" panose="020B0503030403020204" pitchFamily="34" charset="0"/>
              </a:rPr>
              <a:t>Example</a:t>
            </a:r>
            <a:r>
              <a:rPr lang="de-DE" u="none" dirty="0" smtClean="0">
                <a:solidFill>
                  <a:schemeClr val="bg1"/>
                </a:solidFill>
                <a:latin typeface="Source Sans Pro" panose="020B0503030403020204" pitchFamily="34" charset="0"/>
                <a:ea typeface="Source Sans Pro" panose="020B0503030403020204" pitchFamily="34" charset="0"/>
              </a:rPr>
              <a:t>: Modul </a:t>
            </a:r>
            <a:r>
              <a:rPr lang="de-DE" u="none" dirty="0">
                <a:solidFill>
                  <a:schemeClr val="bg1"/>
                </a:solidFill>
                <a:latin typeface="Source Sans Pro" panose="020B0503030403020204" pitchFamily="34" charset="0"/>
                <a:ea typeface="Source Sans Pro" panose="020B0503030403020204" pitchFamily="34" charset="0"/>
              </a:rPr>
              <a:t>University </a:t>
            </a:r>
            <a:r>
              <a:rPr lang="de-DE" u="none" dirty="0" smtClean="0">
                <a:solidFill>
                  <a:schemeClr val="bg1"/>
                </a:solidFill>
                <a:latin typeface="Source Sans Pro" panose="020B0503030403020204" pitchFamily="34" charset="0"/>
                <a:ea typeface="Source Sans Pro" panose="020B0503030403020204" pitchFamily="34" charset="0"/>
              </a:rPr>
              <a:t>Vienna</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41" name="Text Placeholder 340"/>
          <p:cNvSpPr>
            <a:spLocks noGrp="1"/>
          </p:cNvSpPr>
          <p:nvPr>
            <p:ph type="body" sz="quarter" idx="27"/>
          </p:nvPr>
        </p:nvSpPr>
        <p:spPr>
          <a:xfrm>
            <a:off x="15509143" y="28048807"/>
            <a:ext cx="13825728" cy="804672"/>
          </a:xfrm>
          <a:solidFill>
            <a:srgbClr val="376092"/>
          </a:solidFill>
        </p:spPr>
        <p:txBody>
          <a:bodyPr/>
          <a:lstStyle/>
          <a:p>
            <a:r>
              <a:rPr lang="de-DE" u="none" dirty="0" err="1" smtClean="0">
                <a:solidFill>
                  <a:schemeClr val="bg1"/>
                </a:solidFill>
                <a:latin typeface="Source Sans Pro" panose="020B0503030403020204" pitchFamily="34" charset="0"/>
                <a:ea typeface="Source Sans Pro" panose="020B0503030403020204" pitchFamily="34" charset="0"/>
              </a:rPr>
              <a:t>Recommendations</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42" name="Text Placeholder 341"/>
          <p:cNvSpPr>
            <a:spLocks noGrp="1"/>
          </p:cNvSpPr>
          <p:nvPr>
            <p:ph type="body" sz="quarter" idx="28"/>
          </p:nvPr>
        </p:nvSpPr>
        <p:spPr>
          <a:xfrm>
            <a:off x="15498321" y="25533690"/>
            <a:ext cx="13765579" cy="2463918"/>
          </a:xfrm>
        </p:spPr>
        <p:txBody>
          <a:bodyPr>
            <a:noAutofit/>
          </a:bodyPr>
          <a:lstStyle/>
          <a:p>
            <a:pPr marL="342900" indent="-342900" algn="just">
              <a:lnSpc>
                <a:spcPct val="90000"/>
              </a:lnSpc>
              <a:buFont typeface="Arial" panose="020B0604020202020204" pitchFamily="34" charset="0"/>
              <a:buChar char="•"/>
            </a:pPr>
            <a:r>
              <a:rPr lang="en-US" sz="2400" dirty="0">
                <a:solidFill>
                  <a:schemeClr val="tx1"/>
                </a:solidFill>
                <a:latin typeface="+mn-lt"/>
                <a:cs typeface="+mn-cs"/>
              </a:rPr>
              <a:t>Learning for sustainable tourism development is not only a “process of gaining knowledge, values and theories related to sustainable tourism but it also calls for a changing of mindsets and active engagement of the student in matters relating to more sustainable tourism futures” (</a:t>
            </a:r>
            <a:r>
              <a:rPr lang="en-US" sz="2400" dirty="0" err="1">
                <a:solidFill>
                  <a:schemeClr val="tx1"/>
                </a:solidFill>
                <a:latin typeface="+mn-lt"/>
                <a:cs typeface="+mn-cs"/>
              </a:rPr>
              <a:t>Tilbury</a:t>
            </a:r>
            <a:r>
              <a:rPr lang="en-US" sz="2400" dirty="0">
                <a:solidFill>
                  <a:schemeClr val="tx1"/>
                </a:solidFill>
                <a:latin typeface="+mn-lt"/>
                <a:cs typeface="+mn-cs"/>
              </a:rPr>
              <a:t>, 2011, p. 23).</a:t>
            </a:r>
          </a:p>
          <a:p>
            <a:pPr marL="342900" indent="-342900" algn="just">
              <a:lnSpc>
                <a:spcPct val="90000"/>
              </a:lnSpc>
              <a:buFont typeface="Arial" panose="020B0604020202020204" pitchFamily="34" charset="0"/>
              <a:buChar char="•"/>
            </a:pPr>
            <a:r>
              <a:rPr lang="en-US" sz="2400" dirty="0">
                <a:solidFill>
                  <a:schemeClr val="tx1"/>
                </a:solidFill>
                <a:latin typeface="+mn-lt"/>
                <a:cs typeface="+mn-cs"/>
              </a:rPr>
              <a:t>Current curricula and learning environments provided by HEIs generally do not implement this transformative approach toward education. </a:t>
            </a:r>
          </a:p>
        </p:txBody>
      </p:sp>
      <p:sp>
        <p:nvSpPr>
          <p:cNvPr id="343" name="Text Placeholder 342"/>
          <p:cNvSpPr>
            <a:spLocks noGrp="1"/>
          </p:cNvSpPr>
          <p:nvPr>
            <p:ph type="body" sz="quarter" idx="29"/>
          </p:nvPr>
        </p:nvSpPr>
        <p:spPr>
          <a:xfrm>
            <a:off x="15509144" y="32123702"/>
            <a:ext cx="13825728" cy="804672"/>
          </a:xfrm>
          <a:solidFill>
            <a:srgbClr val="376092"/>
          </a:solidFill>
        </p:spPr>
        <p:txBody>
          <a:bodyPr/>
          <a:lstStyle/>
          <a:p>
            <a:r>
              <a:rPr lang="de-DE" u="none" dirty="0" smtClean="0">
                <a:solidFill>
                  <a:schemeClr val="bg1"/>
                </a:solidFill>
                <a:latin typeface="Source Sans Pro" panose="020B0503030403020204" pitchFamily="34" charset="0"/>
                <a:ea typeface="Source Sans Pro" panose="020B0503030403020204" pitchFamily="34" charset="0"/>
              </a:rPr>
              <a:t>Selected References</a:t>
            </a:r>
            <a:endParaRPr lang="en-US" u="none" dirty="0">
              <a:solidFill>
                <a:schemeClr val="bg1"/>
              </a:solidFill>
              <a:latin typeface="Source Sans Pro" panose="020B0503030403020204" pitchFamily="34" charset="0"/>
              <a:ea typeface="Source Sans Pro" panose="020B0503030403020204" pitchFamily="34" charset="0"/>
            </a:endParaRPr>
          </a:p>
        </p:txBody>
      </p:sp>
      <p:sp>
        <p:nvSpPr>
          <p:cNvPr id="344" name="Text Placeholder 343"/>
          <p:cNvSpPr>
            <a:spLocks noGrp="1"/>
          </p:cNvSpPr>
          <p:nvPr>
            <p:ph type="body" sz="quarter" idx="30"/>
          </p:nvPr>
        </p:nvSpPr>
        <p:spPr>
          <a:xfrm>
            <a:off x="15552562" y="32928374"/>
            <a:ext cx="13739299" cy="6472236"/>
          </a:xfrm>
        </p:spPr>
        <p:txBody>
          <a:bodyPr/>
          <a:lstStyle/>
          <a:p>
            <a:pPr>
              <a:lnSpc>
                <a:spcPct val="90000"/>
              </a:lnSpc>
            </a:pPr>
            <a:r>
              <a:rPr lang="en-US" sz="2400" i="1" dirty="0">
                <a:solidFill>
                  <a:schemeClr val="tx1"/>
                </a:solidFill>
                <a:latin typeface="+mn-lt"/>
                <a:ea typeface="Source Sans Pro" panose="020B0503030403020204" pitchFamily="34" charset="0"/>
              </a:rPr>
              <a:t>European Commission (2019): European Credit Transfer and Accumulation System (ECTS). Retrieved from https://ec.europa.eu/education/resources-and-tools/european-credit-transfer-and-accumulation-system-ects_en </a:t>
            </a:r>
          </a:p>
          <a:p>
            <a:pPr>
              <a:lnSpc>
                <a:spcPct val="90000"/>
              </a:lnSpc>
            </a:pPr>
            <a:r>
              <a:rPr lang="en-US" sz="2400" i="1" dirty="0">
                <a:solidFill>
                  <a:schemeClr val="tx1"/>
                </a:solidFill>
                <a:latin typeface="+mn-lt"/>
                <a:ea typeface="Source Sans Pro" panose="020B0503030403020204" pitchFamily="34" charset="0"/>
              </a:rPr>
              <a:t>Gunter, U., </a:t>
            </a:r>
            <a:r>
              <a:rPr lang="en-US" sz="2400" i="1" dirty="0" err="1">
                <a:solidFill>
                  <a:schemeClr val="tx1"/>
                </a:solidFill>
                <a:latin typeface="+mn-lt"/>
                <a:ea typeface="Source Sans Pro" panose="020B0503030403020204" pitchFamily="34" charset="0"/>
              </a:rPr>
              <a:t>Zekan</a:t>
            </a:r>
            <a:r>
              <a:rPr lang="en-US" sz="2400" i="1" dirty="0">
                <a:solidFill>
                  <a:schemeClr val="tx1"/>
                </a:solidFill>
                <a:latin typeface="+mn-lt"/>
                <a:ea typeface="Source Sans Pro" panose="020B0503030403020204" pitchFamily="34" charset="0"/>
              </a:rPr>
              <a:t>, B. (2019): The Power of Knowledge Alliances in Sustainable Tourism: The Case of TRIANGLE. In: Lund-</a:t>
            </a:r>
            <a:r>
              <a:rPr lang="en-US" sz="2400" i="1" dirty="0" err="1">
                <a:solidFill>
                  <a:schemeClr val="tx1"/>
                </a:solidFill>
                <a:latin typeface="+mn-lt"/>
                <a:ea typeface="Source Sans Pro" panose="020B0503030403020204" pitchFamily="34" charset="0"/>
              </a:rPr>
              <a:t>Durlacher</a:t>
            </a:r>
            <a:r>
              <a:rPr lang="en-US" sz="2400" i="1" dirty="0">
                <a:solidFill>
                  <a:schemeClr val="tx1"/>
                </a:solidFill>
                <a:latin typeface="+mn-lt"/>
                <a:ea typeface="Source Sans Pro" panose="020B0503030403020204" pitchFamily="34" charset="0"/>
              </a:rPr>
              <a:t>, D., </a:t>
            </a:r>
            <a:r>
              <a:rPr lang="en-US" sz="2400" i="1" dirty="0" err="1">
                <a:solidFill>
                  <a:schemeClr val="tx1"/>
                </a:solidFill>
                <a:latin typeface="+mn-lt"/>
                <a:ea typeface="Source Sans Pro" panose="020B0503030403020204" pitchFamily="34" charset="0"/>
              </a:rPr>
              <a:t>Dinica</a:t>
            </a:r>
            <a:r>
              <a:rPr lang="en-US" sz="2400" i="1" dirty="0">
                <a:solidFill>
                  <a:schemeClr val="tx1"/>
                </a:solidFill>
                <a:latin typeface="+mn-lt"/>
                <a:ea typeface="Source Sans Pro" panose="020B0503030403020204" pitchFamily="34" charset="0"/>
              </a:rPr>
              <a:t>, V., </a:t>
            </a:r>
            <a:r>
              <a:rPr lang="en-US" sz="2400" i="1" dirty="0" err="1">
                <a:solidFill>
                  <a:schemeClr val="tx1"/>
                </a:solidFill>
                <a:latin typeface="+mn-lt"/>
                <a:ea typeface="Source Sans Pro" panose="020B0503030403020204" pitchFamily="34" charset="0"/>
              </a:rPr>
              <a:t>Reiser</a:t>
            </a:r>
            <a:r>
              <a:rPr lang="en-US" sz="2400" i="1" dirty="0">
                <a:solidFill>
                  <a:schemeClr val="tx1"/>
                </a:solidFill>
                <a:latin typeface="+mn-lt"/>
                <a:ea typeface="Source Sans Pro" panose="020B0503030403020204" pitchFamily="34" charset="0"/>
              </a:rPr>
              <a:t>, D., </a:t>
            </a:r>
            <a:r>
              <a:rPr lang="en-US" sz="2400" i="1" dirty="0" err="1">
                <a:solidFill>
                  <a:schemeClr val="tx1"/>
                </a:solidFill>
                <a:latin typeface="+mn-lt"/>
                <a:ea typeface="Source Sans Pro" panose="020B0503030403020204" pitchFamily="34" charset="0"/>
              </a:rPr>
              <a:t>Fifka</a:t>
            </a:r>
            <a:r>
              <a:rPr lang="en-US" sz="2400" i="1" dirty="0">
                <a:solidFill>
                  <a:schemeClr val="tx1"/>
                </a:solidFill>
                <a:latin typeface="+mn-lt"/>
                <a:ea typeface="Source Sans Pro" panose="020B0503030403020204" pitchFamily="34" charset="0"/>
              </a:rPr>
              <a:t>, M. S. (eds.) Corporate Sustainability and Responsibility in Tourism. Series: CSR, Sustainability, Ethics &amp; Governance. Springer: Heidelberg, forthcoming.</a:t>
            </a:r>
          </a:p>
          <a:p>
            <a:pPr>
              <a:lnSpc>
                <a:spcPct val="90000"/>
              </a:lnSpc>
            </a:pPr>
            <a:r>
              <a:rPr lang="en-US" sz="2400" i="1" dirty="0">
                <a:solidFill>
                  <a:schemeClr val="tx1"/>
                </a:solidFill>
                <a:latin typeface="+mn-lt"/>
                <a:ea typeface="Source Sans Pro" panose="020B0503030403020204" pitchFamily="34" charset="0"/>
              </a:rPr>
              <a:t>Lund-</a:t>
            </a:r>
            <a:r>
              <a:rPr lang="en-US" sz="2400" i="1" dirty="0" err="1">
                <a:solidFill>
                  <a:schemeClr val="tx1"/>
                </a:solidFill>
                <a:latin typeface="+mn-lt"/>
                <a:ea typeface="Source Sans Pro" panose="020B0503030403020204" pitchFamily="34" charset="0"/>
              </a:rPr>
              <a:t>Durlacher</a:t>
            </a:r>
            <a:r>
              <a:rPr lang="en-US" sz="2400" i="1" dirty="0">
                <a:solidFill>
                  <a:schemeClr val="tx1"/>
                </a:solidFill>
                <a:latin typeface="+mn-lt"/>
                <a:ea typeface="Source Sans Pro" panose="020B0503030403020204" pitchFamily="34" charset="0"/>
              </a:rPr>
              <a:t>, D. (2015): Sustainable Tourism Education: An Institutional Approach. In </a:t>
            </a:r>
            <a:r>
              <a:rPr lang="en-US" sz="2400" i="1" dirty="0" err="1">
                <a:solidFill>
                  <a:schemeClr val="tx1"/>
                </a:solidFill>
                <a:latin typeface="+mn-lt"/>
                <a:ea typeface="Source Sans Pro" panose="020B0503030403020204" pitchFamily="34" charset="0"/>
              </a:rPr>
              <a:t>Moscardo</a:t>
            </a:r>
            <a:r>
              <a:rPr lang="en-US" sz="2400" i="1" dirty="0">
                <a:solidFill>
                  <a:schemeClr val="tx1"/>
                </a:solidFill>
                <a:latin typeface="+mn-lt"/>
                <a:ea typeface="Source Sans Pro" panose="020B0503030403020204" pitchFamily="34" charset="0"/>
              </a:rPr>
              <a:t>, G., </a:t>
            </a:r>
            <a:r>
              <a:rPr lang="en-US" sz="2400" i="1" dirty="0" err="1">
                <a:solidFill>
                  <a:schemeClr val="tx1"/>
                </a:solidFill>
                <a:latin typeface="+mn-lt"/>
                <a:ea typeface="Source Sans Pro" panose="020B0503030403020204" pitchFamily="34" charset="0"/>
              </a:rPr>
              <a:t>Benckendorff</a:t>
            </a:r>
            <a:r>
              <a:rPr lang="en-US" sz="2400" i="1" dirty="0">
                <a:solidFill>
                  <a:schemeClr val="tx1"/>
                </a:solidFill>
                <a:latin typeface="+mn-lt"/>
                <a:ea typeface="Source Sans Pro" panose="020B0503030403020204" pitchFamily="34" charset="0"/>
              </a:rPr>
              <a:t>, P. (eds.) Education for Sustainability in Tourism: A Handbook of Processes, Resources, and Strategies. Berlin, Springer: Berlin, 93-100.</a:t>
            </a:r>
          </a:p>
          <a:p>
            <a:pPr>
              <a:lnSpc>
                <a:spcPct val="90000"/>
              </a:lnSpc>
            </a:pPr>
            <a:r>
              <a:rPr lang="en-US" sz="2400" i="1" dirty="0">
                <a:solidFill>
                  <a:schemeClr val="tx1"/>
                </a:solidFill>
                <a:latin typeface="+mn-lt"/>
                <a:ea typeface="Source Sans Pro" panose="020B0503030403020204" pitchFamily="34" charset="0"/>
              </a:rPr>
              <a:t>Lund-</a:t>
            </a:r>
            <a:r>
              <a:rPr lang="en-US" sz="2400" i="1" dirty="0" err="1">
                <a:solidFill>
                  <a:schemeClr val="tx1"/>
                </a:solidFill>
                <a:latin typeface="+mn-lt"/>
                <a:ea typeface="Source Sans Pro" panose="020B0503030403020204" pitchFamily="34" charset="0"/>
              </a:rPr>
              <a:t>Durlacher</a:t>
            </a:r>
            <a:r>
              <a:rPr lang="en-US" sz="2400" i="1" dirty="0">
                <a:solidFill>
                  <a:schemeClr val="tx1"/>
                </a:solidFill>
                <a:latin typeface="+mn-lt"/>
                <a:ea typeface="Source Sans Pro" panose="020B0503030403020204" pitchFamily="34" charset="0"/>
              </a:rPr>
              <a:t>, D. (2016): Transformative Tourism Education: The Holistic Approach at MODUL University. Madrid: World Tourism Organization (UNWTO), 80-83.</a:t>
            </a:r>
          </a:p>
          <a:p>
            <a:pPr>
              <a:lnSpc>
                <a:spcPct val="90000"/>
              </a:lnSpc>
            </a:pPr>
            <a:r>
              <a:rPr lang="en-US" sz="2400" i="1" dirty="0" err="1">
                <a:solidFill>
                  <a:schemeClr val="tx1"/>
                </a:solidFill>
                <a:latin typeface="+mn-lt"/>
                <a:ea typeface="Source Sans Pro" panose="020B0503030403020204" pitchFamily="34" charset="0"/>
              </a:rPr>
              <a:t>Tilbury</a:t>
            </a:r>
            <a:r>
              <a:rPr lang="en-US" sz="2400" i="1" dirty="0">
                <a:solidFill>
                  <a:schemeClr val="tx1"/>
                </a:solidFill>
                <a:latin typeface="+mn-lt"/>
                <a:ea typeface="Source Sans Pro" panose="020B0503030403020204" pitchFamily="34" charset="0"/>
              </a:rPr>
              <a:t>, D. (2011): Education for Sustainable Development: An Expert Review of Processes and Learning. Paris: UNESCO. Retrieved from https://unesdoc.unesco.org/ark:/48223/pf0000191442</a:t>
            </a:r>
          </a:p>
          <a:p>
            <a:pPr>
              <a:lnSpc>
                <a:spcPct val="90000"/>
              </a:lnSpc>
            </a:pPr>
            <a:r>
              <a:rPr lang="en-US" sz="2400" i="1" dirty="0">
                <a:solidFill>
                  <a:schemeClr val="tx1"/>
                </a:solidFill>
                <a:latin typeface="+mn-lt"/>
                <a:ea typeface="Source Sans Pro" panose="020B0503030403020204" pitchFamily="34" charset="0"/>
              </a:rPr>
              <a:t>UNESCO (2002): Education for Sustainability, From Rio to Johannesburg: Lessons learnt from a Decade of Commitment. Paris: UNESCO. Retrieved from http://unesdoc.unesco.org/images/0012/001271/127100e.pdf </a:t>
            </a:r>
          </a:p>
        </p:txBody>
      </p:sp>
      <p:sp>
        <p:nvSpPr>
          <p:cNvPr id="385" name="Text Placeholder 384"/>
          <p:cNvSpPr>
            <a:spLocks noGrp="1"/>
          </p:cNvSpPr>
          <p:nvPr>
            <p:ph type="body" sz="quarter" idx="153"/>
          </p:nvPr>
        </p:nvSpPr>
        <p:spPr>
          <a:xfrm>
            <a:off x="6045478" y="282872"/>
            <a:ext cx="18099929" cy="3371984"/>
          </a:xfrm>
        </p:spPr>
        <p:txBody>
          <a:bodyPr>
            <a:normAutofit fontScale="25000" lnSpcReduction="20000"/>
          </a:bodyPr>
          <a:lstStyle/>
          <a:p>
            <a:pPr>
              <a:lnSpc>
                <a:spcPct val="120000"/>
              </a:lnSpc>
            </a:pPr>
            <a:r>
              <a:rPr lang="en-US" sz="26400" dirty="0">
                <a:latin typeface="Source Sans Pro" panose="020B0503030403020204" pitchFamily="34" charset="0"/>
                <a:ea typeface="Source Sans Pro" panose="020B0503030403020204" pitchFamily="34" charset="0"/>
              </a:rPr>
              <a:t>Multi-stakeholder collaboration for transformative tourism education in sustainable development: The case of TRIANGLE</a:t>
            </a:r>
            <a:endParaRPr lang="en-US" dirty="0">
              <a:latin typeface="Source Sans Pro" panose="020B0503030403020204" pitchFamily="34" charset="0"/>
              <a:ea typeface="Source Sans Pro" panose="020B0503030403020204" pitchFamily="34" charset="0"/>
            </a:endParaRPr>
          </a:p>
        </p:txBody>
      </p:sp>
      <p:sp>
        <p:nvSpPr>
          <p:cNvPr id="32" name="Text Placeholder 337"/>
          <p:cNvSpPr>
            <a:spLocks noGrp="1"/>
          </p:cNvSpPr>
          <p:nvPr>
            <p:ph type="body" sz="quarter" idx="20"/>
          </p:nvPr>
        </p:nvSpPr>
        <p:spPr>
          <a:xfrm>
            <a:off x="865516" y="12035789"/>
            <a:ext cx="13821528" cy="1381180"/>
          </a:xfrm>
          <a:solidFill>
            <a:srgbClr val="376092"/>
          </a:solidFill>
          <a:ln>
            <a:noFill/>
          </a:ln>
        </p:spPr>
        <p:txBody>
          <a:bodyPr/>
          <a:lstStyle/>
          <a:p>
            <a:r>
              <a:rPr lang="en-US" u="none" dirty="0">
                <a:solidFill>
                  <a:schemeClr val="bg1"/>
                </a:solidFill>
                <a:latin typeface="Source Sans Pro" panose="020B0503030403020204" pitchFamily="34" charset="0"/>
                <a:ea typeface="Source Sans Pro" panose="020B0503030403020204" pitchFamily="34" charset="0"/>
              </a:rPr>
              <a:t>TRIANGLE - Tourism Research Innovation And Next Generation Learning Experience</a:t>
            </a:r>
          </a:p>
        </p:txBody>
      </p:sp>
      <p:sp>
        <p:nvSpPr>
          <p:cNvPr id="2" name="Rectangle 1"/>
          <p:cNvSpPr/>
          <p:nvPr/>
        </p:nvSpPr>
        <p:spPr>
          <a:xfrm>
            <a:off x="865517" y="13750013"/>
            <a:ext cx="13660276" cy="5266057"/>
          </a:xfrm>
          <a:prstGeom prst="rect">
            <a:avLst/>
          </a:prstGeom>
        </p:spPr>
        <p:txBody>
          <a:bodyPr wrap="square">
            <a:spAutoFit/>
          </a:bodyPr>
          <a:lstStyle/>
          <a:p>
            <a:pPr algn="just"/>
            <a:endParaRPr lang="en-GB" sz="500" b="1" dirty="0" smtClean="0"/>
          </a:p>
          <a:p>
            <a:pPr algn="just"/>
            <a:r>
              <a:rPr lang="en-GB" sz="2400" b="1" dirty="0" smtClean="0"/>
              <a:t>Objectives</a:t>
            </a:r>
            <a:r>
              <a:rPr lang="en-GB" sz="2400" b="1" dirty="0"/>
              <a:t>:</a:t>
            </a:r>
            <a:r>
              <a:rPr lang="en-GB" sz="2400" dirty="0"/>
              <a:t> </a:t>
            </a:r>
            <a:endParaRPr lang="de-AT" sz="2400" dirty="0"/>
          </a:p>
          <a:p>
            <a:pPr marL="342900" lvl="0" indent="-342900" algn="just">
              <a:lnSpc>
                <a:spcPct val="90000"/>
              </a:lnSpc>
              <a:buFont typeface="Arial" panose="020B0604020202020204" pitchFamily="34" charset="0"/>
              <a:buChar char="•"/>
            </a:pPr>
            <a:r>
              <a:rPr lang="en-AU" sz="2400" dirty="0"/>
              <a:t>Developing a sustainable tourism training system which offers collaborative, intercultural and participatory learning experiences in a multi-stakeholder setting. </a:t>
            </a:r>
            <a:endParaRPr lang="de-AT" sz="2400" dirty="0"/>
          </a:p>
          <a:p>
            <a:pPr marL="342900" lvl="0" indent="-342900" algn="just">
              <a:lnSpc>
                <a:spcPct val="90000"/>
              </a:lnSpc>
              <a:buFont typeface="Arial" panose="020B0604020202020204" pitchFamily="34" charset="0"/>
              <a:buChar char="•"/>
            </a:pPr>
            <a:r>
              <a:rPr lang="en-AU" sz="2400" dirty="0"/>
              <a:t>L</a:t>
            </a:r>
            <a:r>
              <a:rPr lang="en-GB" sz="2400" dirty="0"/>
              <a:t>inking research and higher education bodies to tourism businesses and organizations by creating a common knowledge development and training process</a:t>
            </a:r>
            <a:r>
              <a:rPr lang="en-GB" sz="2400" dirty="0" smtClean="0"/>
              <a:t>.</a:t>
            </a:r>
          </a:p>
          <a:p>
            <a:pPr lvl="0" algn="just"/>
            <a:endParaRPr lang="de-AT" sz="2400" dirty="0"/>
          </a:p>
          <a:p>
            <a:pPr algn="just"/>
            <a:r>
              <a:rPr lang="en-GB" sz="2400" b="1" dirty="0"/>
              <a:t>Project </a:t>
            </a:r>
            <a:r>
              <a:rPr lang="en-GB" sz="2400" b="1" dirty="0" smtClean="0"/>
              <a:t>partners:</a:t>
            </a:r>
            <a:endParaRPr lang="en-GB" sz="2400" dirty="0"/>
          </a:p>
          <a:p>
            <a:pPr algn="just">
              <a:lnSpc>
                <a:spcPct val="90000"/>
              </a:lnSpc>
            </a:pPr>
            <a:r>
              <a:rPr lang="en-GB" sz="2400" dirty="0" smtClean="0"/>
              <a:t>A </a:t>
            </a:r>
            <a:r>
              <a:rPr lang="en-GB" sz="2400" dirty="0"/>
              <a:t>consortium </a:t>
            </a:r>
            <a:r>
              <a:rPr lang="en-AU" sz="2400" dirty="0"/>
              <a:t>composed of </a:t>
            </a:r>
            <a:endParaRPr lang="en-AU" sz="2400" dirty="0" smtClean="0"/>
          </a:p>
          <a:p>
            <a:pPr marL="342900" indent="-342900" algn="just">
              <a:lnSpc>
                <a:spcPct val="90000"/>
              </a:lnSpc>
              <a:buFont typeface="Arial" panose="020B0604020202020204" pitchFamily="34" charset="0"/>
              <a:buChar char="•"/>
            </a:pPr>
            <a:r>
              <a:rPr lang="en-AU" sz="2400" dirty="0" smtClean="0"/>
              <a:t>Leading European </a:t>
            </a:r>
            <a:r>
              <a:rPr lang="en-AU" sz="2400" dirty="0"/>
              <a:t>universities (Eberswalde University for Sustainable Development (Germany), </a:t>
            </a:r>
            <a:r>
              <a:rPr lang="en-AU" sz="2400" dirty="0" err="1"/>
              <a:t>Modul</a:t>
            </a:r>
            <a:r>
              <a:rPr lang="en-AU" sz="2400" dirty="0"/>
              <a:t> University Vienna (Austria), University Paris </a:t>
            </a:r>
            <a:r>
              <a:rPr lang="en-AU" sz="2400" dirty="0" err="1"/>
              <a:t>Panthéon</a:t>
            </a:r>
            <a:r>
              <a:rPr lang="en-AU" sz="2400" dirty="0"/>
              <a:t>-Sorbonne (France) and University of Algarve (Portugal</a:t>
            </a:r>
            <a:r>
              <a:rPr lang="en-AU" sz="2400" dirty="0" smtClean="0"/>
              <a:t>))</a:t>
            </a:r>
          </a:p>
          <a:p>
            <a:pPr marL="342900" indent="-342900" algn="just">
              <a:lnSpc>
                <a:spcPct val="90000"/>
              </a:lnSpc>
              <a:buFont typeface="Arial" panose="020B0604020202020204" pitchFamily="34" charset="0"/>
              <a:buChar char="•"/>
            </a:pPr>
            <a:r>
              <a:rPr lang="en-AU" sz="2400" dirty="0" smtClean="0"/>
              <a:t>the </a:t>
            </a:r>
            <a:r>
              <a:rPr lang="en-AU" sz="2400" dirty="0"/>
              <a:t>ECOTRANS Network for Sustainable </a:t>
            </a:r>
            <a:r>
              <a:rPr lang="en-AU" sz="2400" dirty="0" smtClean="0"/>
              <a:t>Tourism</a:t>
            </a:r>
          </a:p>
          <a:p>
            <a:pPr marL="342900" indent="-342900" algn="just">
              <a:lnSpc>
                <a:spcPct val="90000"/>
              </a:lnSpc>
              <a:buFont typeface="Arial" panose="020B0604020202020204" pitchFamily="34" charset="0"/>
              <a:buChar char="•"/>
            </a:pPr>
            <a:r>
              <a:rPr lang="en-AU" sz="2400" dirty="0" smtClean="0"/>
              <a:t>Forum </a:t>
            </a:r>
            <a:r>
              <a:rPr lang="en-AU" sz="2400" dirty="0"/>
              <a:t>Anders </a:t>
            </a:r>
            <a:r>
              <a:rPr lang="en-AU" sz="2400" dirty="0" err="1" smtClean="0"/>
              <a:t>Reisen</a:t>
            </a:r>
            <a:r>
              <a:rPr lang="en-AU" sz="2400" dirty="0" smtClean="0"/>
              <a:t> (an </a:t>
            </a:r>
            <a:r>
              <a:rPr lang="en-AU" sz="2400" dirty="0"/>
              <a:t>association of German tour operators and their businesses partners around </a:t>
            </a:r>
            <a:r>
              <a:rPr lang="en-AU" sz="2400" dirty="0" smtClean="0"/>
              <a:t>Europe)</a:t>
            </a:r>
            <a:endParaRPr lang="en-US" sz="2400" dirty="0" smtClean="0"/>
          </a:p>
          <a:p>
            <a:pPr marL="342900" indent="-342900" algn="just">
              <a:lnSpc>
                <a:spcPct val="90000"/>
              </a:lnSpc>
              <a:buFont typeface="Arial" panose="020B0604020202020204" pitchFamily="34" charset="0"/>
              <a:buChar char="•"/>
            </a:pPr>
            <a:r>
              <a:rPr lang="en-US" sz="2400" dirty="0" smtClean="0"/>
              <a:t>Eau </a:t>
            </a:r>
            <a:r>
              <a:rPr lang="en-US" sz="2400" dirty="0"/>
              <a:t>de </a:t>
            </a:r>
            <a:r>
              <a:rPr lang="en-US" sz="2400" dirty="0" smtClean="0"/>
              <a:t>Web (a </a:t>
            </a:r>
            <a:r>
              <a:rPr lang="en-US" sz="2400" dirty="0"/>
              <a:t>Romanian </a:t>
            </a:r>
            <a:r>
              <a:rPr lang="en-US" sz="2400" dirty="0" smtClean="0"/>
              <a:t>IT-specialist).</a:t>
            </a:r>
            <a:endParaRPr lang="de-AT" sz="2400" dirty="0"/>
          </a:p>
        </p:txBody>
      </p:sp>
      <p:sp>
        <p:nvSpPr>
          <p:cNvPr id="49" name="Text Placeholder 340"/>
          <p:cNvSpPr>
            <a:spLocks noGrp="1"/>
          </p:cNvSpPr>
          <p:nvPr>
            <p:ph type="body" sz="quarter" idx="27"/>
          </p:nvPr>
        </p:nvSpPr>
        <p:spPr>
          <a:xfrm>
            <a:off x="15531325" y="24400623"/>
            <a:ext cx="13825728" cy="804672"/>
          </a:xfrm>
          <a:solidFill>
            <a:srgbClr val="376092"/>
          </a:solidFill>
        </p:spPr>
        <p:txBody>
          <a:bodyPr/>
          <a:lstStyle/>
          <a:p>
            <a:r>
              <a:rPr lang="de-DE" u="none" dirty="0" err="1" smtClean="0">
                <a:solidFill>
                  <a:schemeClr val="bg1"/>
                </a:solidFill>
                <a:latin typeface="Source Sans Pro" panose="020B0503030403020204" pitchFamily="34" charset="0"/>
                <a:ea typeface="Source Sans Pro" panose="020B0503030403020204" pitchFamily="34" charset="0"/>
              </a:rPr>
              <a:t>Conclusions</a:t>
            </a:r>
            <a:endParaRPr lang="en-US" u="none" dirty="0">
              <a:solidFill>
                <a:schemeClr val="bg1"/>
              </a:solidFill>
              <a:latin typeface="Source Sans Pro" panose="020B0503030403020204" pitchFamily="34" charset="0"/>
              <a:ea typeface="Source Sans Pro" panose="020B0503030403020204" pitchFamily="34" charset="0"/>
            </a:endParaRPr>
          </a:p>
        </p:txBody>
      </p:sp>
      <p:pic>
        <p:nvPicPr>
          <p:cNvPr id="18" name="Picture 17"/>
          <p:cNvPicPr>
            <a:picLocks/>
          </p:cNvPicPr>
          <p:nvPr/>
        </p:nvPicPr>
        <p:blipFill>
          <a:blip r:embed="rId3"/>
          <a:stretch>
            <a:fillRect/>
          </a:stretch>
        </p:blipFill>
        <p:spPr>
          <a:xfrm>
            <a:off x="23750826" y="3116451"/>
            <a:ext cx="5547600" cy="1692000"/>
          </a:xfrm>
          <a:prstGeom prst="rect">
            <a:avLst/>
          </a:prstGeom>
        </p:spPr>
      </p:pic>
      <p:sp>
        <p:nvSpPr>
          <p:cNvPr id="65" name="Text Placeholder 337"/>
          <p:cNvSpPr>
            <a:spLocks noGrp="1"/>
          </p:cNvSpPr>
          <p:nvPr>
            <p:ph type="body" sz="quarter" idx="20"/>
          </p:nvPr>
        </p:nvSpPr>
        <p:spPr>
          <a:xfrm>
            <a:off x="865518" y="19349113"/>
            <a:ext cx="13821526" cy="804672"/>
          </a:xfrm>
          <a:solidFill>
            <a:srgbClr val="376092"/>
          </a:solidFill>
          <a:ln>
            <a:noFill/>
          </a:ln>
        </p:spPr>
        <p:txBody>
          <a:bodyPr/>
          <a:lstStyle/>
          <a:p>
            <a:r>
              <a:rPr lang="en-US" u="none" dirty="0">
                <a:solidFill>
                  <a:schemeClr val="bg1"/>
                </a:solidFill>
                <a:latin typeface="Source Sans Pro" panose="020B0503030403020204" pitchFamily="34" charset="0"/>
                <a:ea typeface="Source Sans Pro" panose="020B0503030403020204" pitchFamily="34" charset="0"/>
              </a:rPr>
              <a:t>The TRIANGLE Training System (Start in November 2018)</a:t>
            </a:r>
          </a:p>
        </p:txBody>
      </p:sp>
      <p:sp>
        <p:nvSpPr>
          <p:cNvPr id="66" name="Rectangle 65"/>
          <p:cNvSpPr/>
          <p:nvPr/>
        </p:nvSpPr>
        <p:spPr>
          <a:xfrm>
            <a:off x="865519" y="20432928"/>
            <a:ext cx="13660274" cy="5147563"/>
          </a:xfrm>
          <a:prstGeom prst="rect">
            <a:avLst/>
          </a:prstGeom>
        </p:spPr>
        <p:txBody>
          <a:bodyPr wrap="square">
            <a:spAutoFit/>
          </a:bodyPr>
          <a:lstStyle/>
          <a:p>
            <a:pPr algn="just">
              <a:lnSpc>
                <a:spcPct val="90000"/>
              </a:lnSpc>
            </a:pPr>
            <a:endParaRPr lang="en-GB" sz="500" b="1" dirty="0" smtClean="0"/>
          </a:p>
          <a:p>
            <a:pPr algn="just">
              <a:lnSpc>
                <a:spcPct val="90000"/>
              </a:lnSpc>
            </a:pPr>
            <a:r>
              <a:rPr lang="en-GB" sz="2400" b="1" dirty="0" smtClean="0"/>
              <a:t>Target </a:t>
            </a:r>
            <a:r>
              <a:rPr lang="en-GB" sz="2400" b="1" dirty="0"/>
              <a:t>Group: </a:t>
            </a:r>
            <a:r>
              <a:rPr lang="en-GB" sz="2400" dirty="0"/>
              <a:t>Master </a:t>
            </a:r>
            <a:r>
              <a:rPr lang="en-AU" sz="2400" dirty="0"/>
              <a:t>students enrolled in </a:t>
            </a:r>
            <a:r>
              <a:rPr lang="en-AU" sz="2400" dirty="0" smtClean="0"/>
              <a:t>tourism </a:t>
            </a:r>
            <a:r>
              <a:rPr lang="en-AU" sz="2400" dirty="0"/>
              <a:t>programs from different European countries, as well as professionals working in tourism destinations or the tourism </a:t>
            </a:r>
            <a:r>
              <a:rPr lang="en-AU" sz="2400" dirty="0" smtClean="0"/>
              <a:t>industry.</a:t>
            </a:r>
            <a:endParaRPr lang="de-AT" sz="2400" dirty="0"/>
          </a:p>
          <a:p>
            <a:pPr algn="just">
              <a:lnSpc>
                <a:spcPct val="90000"/>
              </a:lnSpc>
            </a:pPr>
            <a:endParaRPr lang="en-GB" sz="2400" b="1" dirty="0" smtClean="0"/>
          </a:p>
          <a:p>
            <a:pPr algn="just">
              <a:lnSpc>
                <a:spcPct val="90000"/>
              </a:lnSpc>
            </a:pPr>
            <a:r>
              <a:rPr lang="en-GB" sz="2400" b="1" dirty="0" smtClean="0"/>
              <a:t>Learning </a:t>
            </a:r>
            <a:r>
              <a:rPr lang="en-GB" sz="2400" b="1" dirty="0"/>
              <a:t>outcomes:</a:t>
            </a:r>
            <a:endParaRPr lang="de-AT" sz="2400" dirty="0"/>
          </a:p>
          <a:p>
            <a:pPr marL="342900" lvl="0" indent="-342900" algn="just">
              <a:lnSpc>
                <a:spcPct val="90000"/>
              </a:lnSpc>
              <a:buFont typeface="Arial" panose="020B0604020202020204" pitchFamily="34" charset="0"/>
              <a:buChar char="•"/>
            </a:pPr>
            <a:r>
              <a:rPr lang="en-GB" sz="2400" dirty="0"/>
              <a:t>To understand tourism sustainability challenges and opportunities along the 17 Sustainable Developments Goals (SDGs).</a:t>
            </a:r>
            <a:endParaRPr lang="de-AT" sz="2400" dirty="0"/>
          </a:p>
          <a:p>
            <a:pPr marL="342900" lvl="0" indent="-342900" algn="just">
              <a:lnSpc>
                <a:spcPct val="90000"/>
              </a:lnSpc>
              <a:buFont typeface="Arial" panose="020B0604020202020204" pitchFamily="34" charset="0"/>
              <a:buChar char="•"/>
            </a:pPr>
            <a:r>
              <a:rPr lang="en-AU" sz="2400" dirty="0"/>
              <a:t>To be an expert in sustainable tourism </a:t>
            </a:r>
            <a:r>
              <a:rPr lang="en-US" sz="2400" dirty="0"/>
              <a:t>development and in sustainable tourism </a:t>
            </a:r>
            <a:r>
              <a:rPr lang="en-AU" sz="2400" dirty="0"/>
              <a:t>certification and auditing techniques at national and European levels</a:t>
            </a:r>
            <a:r>
              <a:rPr lang="en-US" sz="2400" dirty="0"/>
              <a:t>. </a:t>
            </a:r>
            <a:endParaRPr lang="de-AT" sz="2400" dirty="0"/>
          </a:p>
          <a:p>
            <a:pPr algn="just">
              <a:lnSpc>
                <a:spcPct val="90000"/>
              </a:lnSpc>
            </a:pPr>
            <a:endParaRPr lang="en-US" sz="2400" dirty="0"/>
          </a:p>
          <a:p>
            <a:pPr algn="just">
              <a:lnSpc>
                <a:spcPct val="90000"/>
              </a:lnSpc>
            </a:pPr>
            <a:r>
              <a:rPr lang="en-US" sz="2400" b="1" dirty="0" smtClean="0"/>
              <a:t>Training </a:t>
            </a:r>
            <a:r>
              <a:rPr lang="en-US" sz="2400" b="1" dirty="0"/>
              <a:t>Elements:</a:t>
            </a:r>
            <a:endParaRPr lang="de-AT" sz="2400" dirty="0"/>
          </a:p>
          <a:p>
            <a:pPr marL="342900" lvl="0" indent="-342900" algn="just">
              <a:lnSpc>
                <a:spcPct val="90000"/>
              </a:lnSpc>
              <a:buFont typeface="Arial" panose="020B0604020202020204" pitchFamily="34" charset="0"/>
              <a:buChar char="•"/>
            </a:pPr>
            <a:r>
              <a:rPr lang="en-GB" sz="2400" dirty="0"/>
              <a:t>Two interactive European graduate online courses supported by a tourism sustainable development open educational resource kit (“Green Mapping System”, </a:t>
            </a:r>
            <a:r>
              <a:rPr lang="en-GB" sz="2400" dirty="0" smtClean="0"/>
              <a:t>“</a:t>
            </a:r>
            <a:r>
              <a:rPr lang="en-GB" sz="2400" dirty="0"/>
              <a:t>Certification Quick Finder</a:t>
            </a:r>
            <a:r>
              <a:rPr lang="en-GB" sz="2400" dirty="0" smtClean="0"/>
              <a:t>”, </a:t>
            </a:r>
            <a:r>
              <a:rPr lang="en-GB" sz="2400" dirty="0"/>
              <a:t>and </a:t>
            </a:r>
            <a:r>
              <a:rPr lang="en-GB" sz="2400" dirty="0" smtClean="0"/>
              <a:t>“</a:t>
            </a:r>
            <a:r>
              <a:rPr lang="en-GB" sz="2400" dirty="0"/>
              <a:t>Best Practice Browser”).</a:t>
            </a:r>
            <a:endParaRPr lang="de-AT" sz="2400" dirty="0"/>
          </a:p>
          <a:p>
            <a:pPr marL="342900" lvl="0" indent="-342900" algn="just">
              <a:lnSpc>
                <a:spcPct val="90000"/>
              </a:lnSpc>
              <a:buFont typeface="Arial" panose="020B0604020202020204" pitchFamily="34" charset="0"/>
              <a:buChar char="•"/>
            </a:pPr>
            <a:r>
              <a:rPr lang="en-GB" sz="2400" dirty="0"/>
              <a:t>An in-situ or online training in one of the partnering certification schemes.</a:t>
            </a:r>
            <a:endParaRPr lang="de-AT" sz="2400" dirty="0"/>
          </a:p>
          <a:p>
            <a:pPr marL="342900" lvl="0" indent="-342900" algn="just">
              <a:lnSpc>
                <a:spcPct val="90000"/>
              </a:lnSpc>
              <a:buFont typeface="Arial" panose="020B0604020202020204" pitchFamily="34" charset="0"/>
              <a:buChar char="•"/>
            </a:pPr>
            <a:r>
              <a:rPr lang="en-GB" sz="2400" dirty="0"/>
              <a:t>A placement and internship system for students linked to the knowledge base and the </a:t>
            </a:r>
            <a:r>
              <a:rPr lang="en-GB" sz="2400" dirty="0" smtClean="0"/>
              <a:t>training </a:t>
            </a:r>
            <a:r>
              <a:rPr lang="en-GB" sz="2400" dirty="0"/>
              <a:t>system.</a:t>
            </a:r>
            <a:endParaRPr lang="de-AT" sz="2400" dirty="0"/>
          </a:p>
        </p:txBody>
      </p:sp>
      <p:grpSp>
        <p:nvGrpSpPr>
          <p:cNvPr id="6" name="Group 5"/>
          <p:cNvGrpSpPr/>
          <p:nvPr/>
        </p:nvGrpSpPr>
        <p:grpSpPr>
          <a:xfrm>
            <a:off x="865518" y="26539372"/>
            <a:ext cx="13821526" cy="6703414"/>
            <a:chOff x="865518" y="25554245"/>
            <a:chExt cx="13821526" cy="6703414"/>
          </a:xfrm>
        </p:grpSpPr>
        <p:grpSp>
          <p:nvGrpSpPr>
            <p:cNvPr id="5" name="Group 4"/>
            <p:cNvGrpSpPr/>
            <p:nvPr/>
          </p:nvGrpSpPr>
          <p:grpSpPr>
            <a:xfrm>
              <a:off x="2867660" y="25554245"/>
              <a:ext cx="9714230" cy="5355066"/>
              <a:chOff x="2867660" y="25554245"/>
              <a:chExt cx="9714230" cy="5355066"/>
            </a:xfrm>
          </p:grpSpPr>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147" y="27000149"/>
                <a:ext cx="4457700" cy="3429000"/>
              </a:xfrm>
              <a:prstGeom prst="rect">
                <a:avLst/>
              </a:prstGeom>
            </p:spPr>
          </p:pic>
          <p:sp>
            <p:nvSpPr>
              <p:cNvPr id="74" name="Text Box 2"/>
              <p:cNvSpPr txBox="1">
                <a:spLocks noChangeArrowheads="1"/>
              </p:cNvSpPr>
              <p:nvPr/>
            </p:nvSpPr>
            <p:spPr bwMode="auto">
              <a:xfrm>
                <a:off x="6633914" y="25554245"/>
                <a:ext cx="2284730" cy="1075042"/>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algn="ctr">
                  <a:lnSpc>
                    <a:spcPct val="115000"/>
                  </a:lnSpc>
                  <a:spcAft>
                    <a:spcPts val="1000"/>
                  </a:spcAft>
                </a:pPr>
                <a:r>
                  <a:rPr lang="en-AU" sz="3200" b="1" dirty="0">
                    <a:effectLst/>
                    <a:ea typeface="MS Mincho"/>
                    <a:cs typeface="Times New Roman" panose="02020603050405020304" pitchFamily="18" charset="0"/>
                  </a:rPr>
                  <a:t>Online course</a:t>
                </a:r>
                <a:endParaRPr lang="de-AT" sz="3200" b="1" dirty="0">
                  <a:effectLst/>
                  <a:ea typeface="MS Mincho"/>
                  <a:cs typeface="Times New Roman" panose="02020603050405020304" pitchFamily="18" charset="0"/>
                </a:endParaRPr>
              </a:p>
            </p:txBody>
          </p:sp>
          <p:sp>
            <p:nvSpPr>
              <p:cNvPr id="75" name="Text Box 2"/>
              <p:cNvSpPr txBox="1">
                <a:spLocks noChangeArrowheads="1"/>
              </p:cNvSpPr>
              <p:nvPr/>
            </p:nvSpPr>
            <p:spPr bwMode="auto">
              <a:xfrm>
                <a:off x="2867660" y="29834269"/>
                <a:ext cx="2284730" cy="1075042"/>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algn="ctr">
                  <a:lnSpc>
                    <a:spcPct val="115000"/>
                  </a:lnSpc>
                  <a:spcAft>
                    <a:spcPts val="1000"/>
                  </a:spcAft>
                </a:pPr>
                <a:r>
                  <a:rPr lang="en-AU" sz="3200" b="1" dirty="0" smtClean="0">
                    <a:effectLst/>
                    <a:ea typeface="MS Mincho"/>
                    <a:cs typeface="Times New Roman" panose="02020603050405020304" pitchFamily="18" charset="0"/>
                  </a:rPr>
                  <a:t>Certification training</a:t>
                </a:r>
                <a:endParaRPr lang="de-AT" sz="3200" b="1" dirty="0">
                  <a:effectLst/>
                  <a:ea typeface="MS Mincho"/>
                  <a:cs typeface="Times New Roman" panose="02020603050405020304" pitchFamily="18" charset="0"/>
                </a:endParaRPr>
              </a:p>
            </p:txBody>
          </p:sp>
          <p:sp>
            <p:nvSpPr>
              <p:cNvPr id="77" name="Text Box 2"/>
              <p:cNvSpPr txBox="1">
                <a:spLocks noChangeArrowheads="1"/>
              </p:cNvSpPr>
              <p:nvPr/>
            </p:nvSpPr>
            <p:spPr bwMode="auto">
              <a:xfrm>
                <a:off x="10297160" y="29834269"/>
                <a:ext cx="2284730" cy="1075042"/>
              </a:xfrm>
              <a:prstGeom prst="rect">
                <a:avLst/>
              </a:prstGeom>
              <a:ln>
                <a:headEnd/>
                <a:tailEnd/>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a:noAutofit/>
              </a:bodyPr>
              <a:lstStyle/>
              <a:p>
                <a:pPr algn="ctr">
                  <a:lnSpc>
                    <a:spcPct val="115000"/>
                  </a:lnSpc>
                  <a:spcAft>
                    <a:spcPts val="1000"/>
                  </a:spcAft>
                </a:pPr>
                <a:r>
                  <a:rPr lang="en-AU" sz="3200" b="1" dirty="0" smtClean="0">
                    <a:effectLst/>
                    <a:ea typeface="MS Mincho"/>
                    <a:cs typeface="Times New Roman" panose="02020603050405020304" pitchFamily="18" charset="0"/>
                  </a:rPr>
                  <a:t>Internship</a:t>
                </a:r>
                <a:endParaRPr lang="de-AT" sz="3200" b="1" dirty="0">
                  <a:effectLst/>
                  <a:ea typeface="MS Mincho"/>
                  <a:cs typeface="Times New Roman" panose="02020603050405020304" pitchFamily="18" charset="0"/>
                </a:endParaRPr>
              </a:p>
            </p:txBody>
          </p:sp>
        </p:grpSp>
        <p:sp>
          <p:nvSpPr>
            <p:cNvPr id="78" name="Rectangle 77"/>
            <p:cNvSpPr/>
            <p:nvPr/>
          </p:nvSpPr>
          <p:spPr>
            <a:xfrm>
              <a:off x="865518" y="31500529"/>
              <a:ext cx="13821526" cy="757130"/>
            </a:xfrm>
            <a:prstGeom prst="rect">
              <a:avLst/>
            </a:prstGeom>
          </p:spPr>
          <p:txBody>
            <a:bodyPr wrap="square">
              <a:spAutoFit/>
            </a:bodyPr>
            <a:lstStyle/>
            <a:p>
              <a:pPr>
                <a:lnSpc>
                  <a:spcPct val="90000"/>
                </a:lnSpc>
              </a:pPr>
              <a:r>
                <a:rPr lang="en-AU" sz="2400" b="1" i="1" dirty="0"/>
                <a:t>Figure 1:</a:t>
              </a:r>
              <a:r>
                <a:rPr lang="en-AU" sz="2400" i="1" dirty="0"/>
                <a:t> The TRIANGLE knowledge alliance. Source: Tourism 2030 </a:t>
              </a:r>
              <a:r>
                <a:rPr lang="en-AU" sz="2400" i="1" dirty="0" err="1"/>
                <a:t>DestiNet</a:t>
              </a:r>
              <a:r>
                <a:rPr lang="en-AU" sz="2400" i="1" dirty="0"/>
                <a:t> Services, 2017, and authors’ own visualization.</a:t>
              </a:r>
              <a:endParaRPr lang="de-AT" sz="2400" i="1" dirty="0"/>
            </a:p>
          </p:txBody>
        </p:sp>
      </p:grpSp>
      <p:sp>
        <p:nvSpPr>
          <p:cNvPr id="80" name="Rectangle 79"/>
          <p:cNvSpPr/>
          <p:nvPr/>
        </p:nvSpPr>
        <p:spPr>
          <a:xfrm>
            <a:off x="865516" y="34103697"/>
            <a:ext cx="13660276" cy="5447645"/>
          </a:xfrm>
          <a:prstGeom prst="rect">
            <a:avLst/>
          </a:prstGeom>
        </p:spPr>
        <p:txBody>
          <a:bodyPr wrap="square">
            <a:spAutoFit/>
          </a:bodyPr>
          <a:lstStyle/>
          <a:p>
            <a:pPr algn="just">
              <a:lnSpc>
                <a:spcPct val="90000"/>
              </a:lnSpc>
            </a:pPr>
            <a:r>
              <a:rPr lang="en-US" sz="2400" b="1" dirty="0"/>
              <a:t>Accreditation:</a:t>
            </a:r>
            <a:endParaRPr lang="de-AT" sz="2400" dirty="0"/>
          </a:p>
          <a:p>
            <a:pPr algn="just">
              <a:lnSpc>
                <a:spcPct val="90000"/>
              </a:lnSpc>
            </a:pPr>
            <a:r>
              <a:rPr lang="en-US" sz="2400" dirty="0"/>
              <a:t>The program applies the European Credit Transfer and Accumulation System (ECTS), a credit system based on the learning achievements and workload of a course. The workload is measured by ECTS points, whereby 1 ECTS point translates into 25 hours workload for the student (European Commission, 2019</a:t>
            </a:r>
            <a:r>
              <a:rPr lang="en-US" sz="2400" dirty="0" smtClean="0"/>
              <a:t>).</a:t>
            </a:r>
          </a:p>
          <a:p>
            <a:pPr algn="just">
              <a:lnSpc>
                <a:spcPct val="90000"/>
              </a:lnSpc>
            </a:pPr>
            <a:endParaRPr lang="de-AT" sz="2400" dirty="0"/>
          </a:p>
          <a:p>
            <a:pPr algn="just">
              <a:lnSpc>
                <a:spcPct val="90000"/>
              </a:lnSpc>
            </a:pPr>
            <a:r>
              <a:rPr lang="en-US" sz="2400" b="1" dirty="0"/>
              <a:t>Implementation of TRIANGLE into existing graduate curricula:</a:t>
            </a:r>
            <a:endParaRPr lang="de-AT" sz="2400" dirty="0"/>
          </a:p>
          <a:p>
            <a:pPr algn="just">
              <a:lnSpc>
                <a:spcPct val="90000"/>
              </a:lnSpc>
            </a:pPr>
            <a:r>
              <a:rPr lang="en-AU" sz="2400" dirty="0"/>
              <a:t>The TRIANGLE training system is set up in a modular way and universities can implement the training elements and modules to fit into existing curricula. They can be stand-alone courses or combined with existing courses</a:t>
            </a:r>
            <a:r>
              <a:rPr lang="en-AU" sz="2400" dirty="0" smtClean="0"/>
              <a:t>.</a:t>
            </a:r>
          </a:p>
          <a:p>
            <a:pPr algn="just">
              <a:lnSpc>
                <a:spcPct val="90000"/>
              </a:lnSpc>
            </a:pPr>
            <a:endParaRPr lang="en-AU" sz="2400" dirty="0"/>
          </a:p>
          <a:p>
            <a:pPr algn="just">
              <a:lnSpc>
                <a:spcPct val="90000"/>
              </a:lnSpc>
            </a:pPr>
            <a:r>
              <a:rPr lang="en-GB" sz="2400" b="1" dirty="0"/>
              <a:t>Collaborative workflow among </a:t>
            </a:r>
            <a:r>
              <a:rPr lang="en-GB" sz="2400" b="1" dirty="0" smtClean="0"/>
              <a:t>universities</a:t>
            </a:r>
            <a:r>
              <a:rPr lang="en-GB" sz="2400" b="1" dirty="0"/>
              <a:t>:</a:t>
            </a:r>
            <a:endParaRPr lang="de-AT" sz="2400" dirty="0"/>
          </a:p>
          <a:p>
            <a:pPr marL="342900" lvl="0" indent="-342900" algn="just">
              <a:lnSpc>
                <a:spcPct val="90000"/>
              </a:lnSpc>
              <a:buFont typeface="Arial" panose="020B0604020202020204" pitchFamily="34" charset="0"/>
              <a:buChar char="•"/>
            </a:pPr>
            <a:r>
              <a:rPr lang="en-GB" sz="2400" dirty="0"/>
              <a:t>A collaborative work-flow system with trained administration teams from each </a:t>
            </a:r>
            <a:r>
              <a:rPr lang="en-GB" sz="2400" dirty="0" smtClean="0"/>
              <a:t>university </a:t>
            </a:r>
            <a:r>
              <a:rPr lang="en-GB" sz="2400" dirty="0"/>
              <a:t>guarantees the continuous development of the knowledge base and the online course. </a:t>
            </a:r>
            <a:endParaRPr lang="de-AT" sz="2400" dirty="0"/>
          </a:p>
          <a:p>
            <a:pPr marL="342900" lvl="0" indent="-342900" algn="just">
              <a:lnSpc>
                <a:spcPct val="90000"/>
              </a:lnSpc>
              <a:buFont typeface="Arial" panose="020B0604020202020204" pitchFamily="34" charset="0"/>
              <a:buChar char="•"/>
            </a:pPr>
            <a:r>
              <a:rPr lang="en-GB" sz="2400" dirty="0"/>
              <a:t>The online collaborative “TRIANGLE Training Education and Development Space</a:t>
            </a:r>
            <a:r>
              <a:rPr lang="en-GB" sz="2400" dirty="0" smtClean="0"/>
              <a:t>” </a:t>
            </a:r>
            <a:r>
              <a:rPr lang="en-GB" sz="2400" dirty="0"/>
              <a:t>provides common access to documents, web tools, and course content workflow systems.</a:t>
            </a:r>
            <a:endParaRPr lang="de-AT" sz="2400" dirty="0"/>
          </a:p>
          <a:p>
            <a:pPr algn="just"/>
            <a:r>
              <a:rPr lang="en-AU" sz="2400" dirty="0" smtClean="0"/>
              <a:t> </a:t>
            </a:r>
            <a:endParaRPr lang="de-AT" sz="2400" dirty="0"/>
          </a:p>
        </p:txBody>
      </p:sp>
      <p:sp>
        <p:nvSpPr>
          <p:cNvPr id="51" name="Text Placeholder 50"/>
          <p:cNvSpPr>
            <a:spLocks noGrp="1"/>
          </p:cNvSpPr>
          <p:nvPr>
            <p:ph type="body" sz="quarter" idx="151"/>
          </p:nvPr>
        </p:nvSpPr>
        <p:spPr>
          <a:xfrm>
            <a:off x="6413056" y="3522560"/>
            <a:ext cx="17337770" cy="1649639"/>
          </a:xfrm>
        </p:spPr>
        <p:txBody>
          <a:bodyPr>
            <a:normAutofit fontScale="62500" lnSpcReduction="20000"/>
          </a:bodyPr>
          <a:lstStyle/>
          <a:p>
            <a:r>
              <a:rPr lang="de-DE" dirty="0">
                <a:latin typeface="Source Sans Pro" panose="020B0503030403020204" pitchFamily="34" charset="0"/>
                <a:ea typeface="Source Sans Pro" panose="020B0503030403020204" pitchFamily="34" charset="0"/>
              </a:rPr>
              <a:t>Dagmar Lund-Durlacher </a:t>
            </a:r>
            <a:r>
              <a:rPr lang="de-AT" dirty="0">
                <a:latin typeface="Source Sans Pro" panose="020B0503030403020204" pitchFamily="34" charset="0"/>
                <a:ea typeface="Source Sans Pro" panose="020B0503030403020204" pitchFamily="34" charset="0"/>
              </a:rPr>
              <a:t>*</a:t>
            </a:r>
            <a:r>
              <a:rPr lang="de-DE" dirty="0">
                <a:latin typeface="Source Sans Pro" panose="020B0503030403020204" pitchFamily="34" charset="0"/>
                <a:ea typeface="Source Sans Pro" panose="020B0503030403020204" pitchFamily="34" charset="0"/>
              </a:rPr>
              <a:t>, Ulrich Gunter *, </a:t>
            </a:r>
            <a:r>
              <a:rPr lang="de-DE" dirty="0" err="1">
                <a:latin typeface="Source Sans Pro" panose="020B0503030403020204" pitchFamily="34" charset="0"/>
                <a:ea typeface="Source Sans Pro" panose="020B0503030403020204" pitchFamily="34" charset="0"/>
              </a:rPr>
              <a:t>and</a:t>
            </a:r>
            <a:r>
              <a:rPr lang="de-DE" dirty="0">
                <a:latin typeface="Source Sans Pro" panose="020B0503030403020204" pitchFamily="34" charset="0"/>
                <a:ea typeface="Source Sans Pro" panose="020B0503030403020204" pitchFamily="34" charset="0"/>
              </a:rPr>
              <a:t> Gordon </a:t>
            </a:r>
            <a:r>
              <a:rPr lang="de-DE" dirty="0" err="1">
                <a:latin typeface="Source Sans Pro" panose="020B0503030403020204" pitchFamily="34" charset="0"/>
                <a:ea typeface="Source Sans Pro" panose="020B0503030403020204" pitchFamily="34" charset="0"/>
              </a:rPr>
              <a:t>Sillence</a:t>
            </a:r>
            <a:r>
              <a:rPr lang="de-DE" dirty="0">
                <a:latin typeface="Source Sans Pro" panose="020B0503030403020204" pitchFamily="34" charset="0"/>
                <a:ea typeface="Source Sans Pro" panose="020B0503030403020204" pitchFamily="34" charset="0"/>
              </a:rPr>
              <a:t> °</a:t>
            </a:r>
          </a:p>
          <a:p>
            <a:r>
              <a:rPr lang="de-DE" dirty="0">
                <a:latin typeface="Source Sans Pro" panose="020B0503030403020204" pitchFamily="34" charset="0"/>
                <a:ea typeface="Source Sans Pro" panose="020B0503030403020204" pitchFamily="34" charset="0"/>
              </a:rPr>
              <a:t>* MODUL University Vienna, ° </a:t>
            </a:r>
            <a:r>
              <a:rPr lang="de-DE" dirty="0" err="1">
                <a:latin typeface="Source Sans Pro" panose="020B0503030403020204" pitchFamily="34" charset="0"/>
                <a:ea typeface="Source Sans Pro" panose="020B0503030403020204" pitchFamily="34" charset="0"/>
              </a:rPr>
              <a:t>Ecotrans</a:t>
            </a:r>
            <a:endParaRPr lang="en-US" dirty="0">
              <a:latin typeface="Source Sans Pro" panose="020B0503030403020204" pitchFamily="34" charset="0"/>
              <a:ea typeface="Source Sans Pro" panose="020B0503030403020204" pitchFamily="34" charset="0"/>
            </a:endParaRPr>
          </a:p>
          <a:p>
            <a:endParaRPr lang="de-AT" dirty="0"/>
          </a:p>
        </p:txBody>
      </p:sp>
      <p:pic>
        <p:nvPicPr>
          <p:cNvPr id="5134" name="Picture 14" descr="Logo MODUL University Vien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518" y="3115423"/>
            <a:ext cx="5547538" cy="1692000"/>
          </a:xfrm>
          <a:prstGeom prst="rect">
            <a:avLst/>
          </a:prstGeom>
          <a:noFill/>
          <a:extLst>
            <a:ext uri="{909E8E84-426E-40DD-AFC4-6F175D3DCCD1}">
              <a14:hiddenFill xmlns:a14="http://schemas.microsoft.com/office/drawing/2010/main">
                <a:solidFill>
                  <a:srgbClr val="FFFFFF"/>
                </a:solidFill>
              </a14:hiddenFill>
            </a:ext>
          </a:extLst>
        </p:spPr>
      </p:pic>
      <p:sp>
        <p:nvSpPr>
          <p:cNvPr id="86" name="Text Placeholder 333"/>
          <p:cNvSpPr>
            <a:spLocks noGrp="1"/>
          </p:cNvSpPr>
          <p:nvPr>
            <p:ph type="body" sz="quarter" idx="10"/>
          </p:nvPr>
        </p:nvSpPr>
        <p:spPr>
          <a:xfrm>
            <a:off x="865516" y="7534639"/>
            <a:ext cx="13806572" cy="4672807"/>
          </a:xfrm>
        </p:spPr>
        <p:txBody>
          <a:bodyPr>
            <a:normAutofit fontScale="85000" lnSpcReduction="10000"/>
          </a:bodyPr>
          <a:lstStyle/>
          <a:p>
            <a:pPr algn="just">
              <a:spcBef>
                <a:spcPts val="0"/>
              </a:spcBef>
            </a:pPr>
            <a:r>
              <a:rPr lang="en-US" dirty="0">
                <a:solidFill>
                  <a:schemeClr val="tx1"/>
                </a:solidFill>
                <a:latin typeface="+mn-lt"/>
                <a:ea typeface="Source Sans Pro" panose="020B0503030403020204" pitchFamily="34" charset="0"/>
              </a:rPr>
              <a:t>Achieving sustainable development is a continuous process of learning (UNESCO, 2002) and therefore innovative teaching strategies and specific pedagogical tools are needed to teach sustainable tourism. </a:t>
            </a:r>
          </a:p>
          <a:p>
            <a:pPr algn="just"/>
            <a:endParaRPr lang="en-US" dirty="0" smtClean="0">
              <a:solidFill>
                <a:schemeClr val="tx1"/>
              </a:solidFill>
              <a:latin typeface="+mn-lt"/>
              <a:ea typeface="Source Sans Pro" panose="020B0503030403020204" pitchFamily="34" charset="0"/>
            </a:endParaRPr>
          </a:p>
          <a:p>
            <a:pPr algn="just"/>
            <a:r>
              <a:rPr lang="en-US" b="1" dirty="0" smtClean="0">
                <a:solidFill>
                  <a:schemeClr val="tx1"/>
                </a:solidFill>
                <a:latin typeface="+mn-lt"/>
                <a:ea typeface="Source Sans Pro" panose="020B0503030403020204" pitchFamily="34" charset="0"/>
              </a:rPr>
              <a:t>Pedagogical </a:t>
            </a:r>
            <a:r>
              <a:rPr lang="en-US" b="1" dirty="0">
                <a:solidFill>
                  <a:schemeClr val="tx1"/>
                </a:solidFill>
                <a:latin typeface="+mn-lt"/>
                <a:ea typeface="Source Sans Pro" panose="020B0503030403020204" pitchFamily="34" charset="0"/>
              </a:rPr>
              <a:t>approaches</a:t>
            </a:r>
            <a:r>
              <a:rPr lang="en-US" dirty="0">
                <a:solidFill>
                  <a:schemeClr val="tx1"/>
                </a:solidFill>
                <a:latin typeface="+mn-lt"/>
                <a:ea typeface="Source Sans Pro" panose="020B0503030403020204" pitchFamily="34" charset="0"/>
              </a:rPr>
              <a:t> to support education for sustainable development (</a:t>
            </a:r>
            <a:r>
              <a:rPr lang="en-US" dirty="0" err="1">
                <a:solidFill>
                  <a:schemeClr val="tx1"/>
                </a:solidFill>
                <a:latin typeface="+mn-lt"/>
                <a:ea typeface="Source Sans Pro" panose="020B0503030403020204" pitchFamily="34" charset="0"/>
              </a:rPr>
              <a:t>Tilbury</a:t>
            </a:r>
            <a:r>
              <a:rPr lang="en-US" dirty="0">
                <a:solidFill>
                  <a:schemeClr val="tx1"/>
                </a:solidFill>
                <a:latin typeface="+mn-lt"/>
                <a:ea typeface="Source Sans Pro" panose="020B0503030403020204" pitchFamily="34" charset="0"/>
              </a:rPr>
              <a:t>, 2011):</a:t>
            </a:r>
          </a:p>
          <a:p>
            <a:pPr marL="457200" indent="-457200" algn="just">
              <a:buFont typeface="Arial" panose="020B0604020202020204" pitchFamily="34" charset="0"/>
              <a:buChar char="•"/>
            </a:pPr>
            <a:r>
              <a:rPr lang="en-US" dirty="0" smtClean="0">
                <a:solidFill>
                  <a:schemeClr val="tx1"/>
                </a:solidFill>
                <a:latin typeface="+mn-lt"/>
                <a:ea typeface="Source Sans Pro" panose="020B0503030403020204" pitchFamily="34" charset="0"/>
              </a:rPr>
              <a:t>Processes </a:t>
            </a:r>
            <a:r>
              <a:rPr lang="en-US" dirty="0">
                <a:solidFill>
                  <a:schemeClr val="tx1"/>
                </a:solidFill>
                <a:latin typeface="+mn-lt"/>
                <a:ea typeface="Source Sans Pro" panose="020B0503030403020204" pitchFamily="34" charset="0"/>
              </a:rPr>
              <a:t>of </a:t>
            </a:r>
            <a:r>
              <a:rPr lang="en-US" b="1" dirty="0">
                <a:solidFill>
                  <a:schemeClr val="tx1"/>
                </a:solidFill>
                <a:latin typeface="+mn-lt"/>
                <a:ea typeface="Source Sans Pro" panose="020B0503030403020204" pitchFamily="34" charset="0"/>
              </a:rPr>
              <a:t>collaboration and </a:t>
            </a:r>
            <a:r>
              <a:rPr lang="en-US" b="1" dirty="0" smtClean="0">
                <a:solidFill>
                  <a:schemeClr val="tx1"/>
                </a:solidFill>
                <a:latin typeface="+mn-lt"/>
                <a:ea typeface="Source Sans Pro" panose="020B0503030403020204" pitchFamily="34" charset="0"/>
              </a:rPr>
              <a:t>(intercultural) dialogues</a:t>
            </a:r>
            <a:r>
              <a:rPr lang="en-US" dirty="0" smtClean="0">
                <a:solidFill>
                  <a:schemeClr val="tx1"/>
                </a:solidFill>
                <a:latin typeface="+mn-lt"/>
                <a:ea typeface="Source Sans Pro" panose="020B0503030403020204" pitchFamily="34" charset="0"/>
              </a:rPr>
              <a:t> </a:t>
            </a:r>
            <a:r>
              <a:rPr lang="en-US" dirty="0">
                <a:solidFill>
                  <a:schemeClr val="tx1"/>
                </a:solidFill>
                <a:latin typeface="+mn-lt"/>
                <a:ea typeface="Source Sans Pro" panose="020B0503030403020204" pitchFamily="34" charset="0"/>
              </a:rPr>
              <a:t>among multi-stakeholders.</a:t>
            </a:r>
          </a:p>
          <a:p>
            <a:pPr marL="457200" indent="-457200" algn="just">
              <a:buFont typeface="Arial" panose="020B0604020202020204" pitchFamily="34" charset="0"/>
              <a:buChar char="•"/>
            </a:pPr>
            <a:r>
              <a:rPr lang="en-US" dirty="0" smtClean="0">
                <a:solidFill>
                  <a:schemeClr val="tx1"/>
                </a:solidFill>
                <a:latin typeface="+mn-lt"/>
                <a:ea typeface="Source Sans Pro" panose="020B0503030403020204" pitchFamily="34" charset="0"/>
              </a:rPr>
              <a:t>Teaching </a:t>
            </a:r>
            <a:r>
              <a:rPr lang="en-US" dirty="0">
                <a:solidFill>
                  <a:schemeClr val="tx1"/>
                </a:solidFill>
                <a:latin typeface="+mn-lt"/>
                <a:ea typeface="Source Sans Pro" panose="020B0503030403020204" pitchFamily="34" charset="0"/>
              </a:rPr>
              <a:t>and learning experiences of </a:t>
            </a:r>
            <a:r>
              <a:rPr lang="en-US" b="1" dirty="0">
                <a:solidFill>
                  <a:schemeClr val="tx1"/>
                </a:solidFill>
                <a:latin typeface="+mn-lt"/>
                <a:ea typeface="Source Sans Pro" panose="020B0503030403020204" pitchFamily="34" charset="0"/>
              </a:rPr>
              <a:t>active and participatory </a:t>
            </a:r>
            <a:r>
              <a:rPr lang="en-US" b="1" dirty="0" smtClean="0">
                <a:solidFill>
                  <a:schemeClr val="tx1"/>
                </a:solidFill>
                <a:latin typeface="+mn-lt"/>
                <a:ea typeface="Source Sans Pro" panose="020B0503030403020204" pitchFamily="34" charset="0"/>
              </a:rPr>
              <a:t>learning</a:t>
            </a:r>
            <a:r>
              <a:rPr lang="en-US" dirty="0" smtClean="0">
                <a:solidFill>
                  <a:schemeClr val="tx1"/>
                </a:solidFill>
                <a:latin typeface="+mn-lt"/>
                <a:ea typeface="Source Sans Pro" panose="020B0503030403020204" pitchFamily="34" charset="0"/>
              </a:rPr>
              <a:t>, which encourage learners </a:t>
            </a:r>
            <a:r>
              <a:rPr lang="en-US" dirty="0">
                <a:solidFill>
                  <a:schemeClr val="tx1"/>
                </a:solidFill>
                <a:latin typeface="+mn-lt"/>
                <a:ea typeface="Source Sans Pro" panose="020B0503030403020204" pitchFamily="34" charset="0"/>
              </a:rPr>
              <a:t>to ask critical and reflective questions, clarify values, envision more positive futures, think systemically, respond through applied learning, and explore the dialectic between tradition and innovation. </a:t>
            </a:r>
          </a:p>
          <a:p>
            <a:pPr marL="457200" indent="-457200" algn="just">
              <a:buFont typeface="Arial" panose="020B0604020202020204" pitchFamily="34" charset="0"/>
              <a:buChar char="•"/>
            </a:pPr>
            <a:r>
              <a:rPr lang="en-US" b="1" dirty="0" smtClean="0">
                <a:solidFill>
                  <a:schemeClr val="tx1"/>
                </a:solidFill>
                <a:latin typeface="+mn-lt"/>
                <a:ea typeface="Source Sans Pro" panose="020B0503030403020204" pitchFamily="34" charset="0"/>
              </a:rPr>
              <a:t>Case </a:t>
            </a:r>
            <a:r>
              <a:rPr lang="en-US" b="1" dirty="0">
                <a:solidFill>
                  <a:schemeClr val="tx1"/>
                </a:solidFill>
                <a:latin typeface="+mn-lt"/>
                <a:ea typeface="Source Sans Pro" panose="020B0503030403020204" pitchFamily="34" charset="0"/>
              </a:rPr>
              <a:t>studies</a:t>
            </a:r>
            <a:r>
              <a:rPr lang="en-US" dirty="0">
                <a:solidFill>
                  <a:schemeClr val="tx1"/>
                </a:solidFill>
                <a:latin typeface="+mn-lt"/>
                <a:ea typeface="Source Sans Pro" panose="020B0503030403020204" pitchFamily="34" charset="0"/>
              </a:rPr>
              <a:t>, </a:t>
            </a:r>
            <a:r>
              <a:rPr lang="en-US" dirty="0" smtClean="0">
                <a:solidFill>
                  <a:schemeClr val="tx1"/>
                </a:solidFill>
                <a:latin typeface="+mn-lt"/>
                <a:ea typeface="Source Sans Pro" panose="020B0503030403020204" pitchFamily="34" charset="0"/>
              </a:rPr>
              <a:t>which enable </a:t>
            </a:r>
            <a:r>
              <a:rPr lang="en-US" dirty="0">
                <a:solidFill>
                  <a:schemeClr val="tx1"/>
                </a:solidFill>
                <a:latin typeface="+mn-lt"/>
                <a:ea typeface="Source Sans Pro" panose="020B0503030403020204" pitchFamily="34" charset="0"/>
              </a:rPr>
              <a:t>students to investigate local issues and </a:t>
            </a:r>
            <a:r>
              <a:rPr lang="en-US" dirty="0" smtClean="0">
                <a:solidFill>
                  <a:schemeClr val="tx1"/>
                </a:solidFill>
                <a:latin typeface="+mn-lt"/>
                <a:ea typeface="Source Sans Pro" panose="020B0503030403020204" pitchFamily="34" charset="0"/>
              </a:rPr>
              <a:t>to collaborate with </a:t>
            </a:r>
            <a:r>
              <a:rPr lang="en-US" dirty="0">
                <a:solidFill>
                  <a:schemeClr val="tx1"/>
                </a:solidFill>
                <a:latin typeface="+mn-lt"/>
                <a:ea typeface="Source Sans Pro" panose="020B0503030403020204" pitchFamily="34" charset="0"/>
              </a:rPr>
              <a:t>local stakeholders, serve as catalysts for developing students’ critical thinking </a:t>
            </a:r>
            <a:r>
              <a:rPr lang="en-US" dirty="0" smtClean="0">
                <a:solidFill>
                  <a:schemeClr val="tx1"/>
                </a:solidFill>
                <a:latin typeface="+mn-lt"/>
                <a:ea typeface="Source Sans Pro" panose="020B0503030403020204" pitchFamily="34" charset="0"/>
              </a:rPr>
              <a:t>skills, </a:t>
            </a:r>
            <a:r>
              <a:rPr lang="en-US" dirty="0">
                <a:solidFill>
                  <a:schemeClr val="tx1"/>
                </a:solidFill>
                <a:latin typeface="+mn-lt"/>
                <a:ea typeface="Source Sans Pro" panose="020B0503030403020204" pitchFamily="34" charset="0"/>
              </a:rPr>
              <a:t>and can help to influence students’ emotions towards a more sustainable development (Lund-</a:t>
            </a:r>
            <a:r>
              <a:rPr lang="en-US" dirty="0" err="1">
                <a:solidFill>
                  <a:schemeClr val="tx1"/>
                </a:solidFill>
                <a:latin typeface="+mn-lt"/>
                <a:ea typeface="Source Sans Pro" panose="020B0503030403020204" pitchFamily="34" charset="0"/>
              </a:rPr>
              <a:t>Durlacher</a:t>
            </a:r>
            <a:r>
              <a:rPr lang="en-US" dirty="0">
                <a:solidFill>
                  <a:schemeClr val="tx1"/>
                </a:solidFill>
                <a:latin typeface="+mn-lt"/>
                <a:ea typeface="Source Sans Pro" panose="020B0503030403020204" pitchFamily="34" charset="0"/>
              </a:rPr>
              <a:t>, 2015).</a:t>
            </a:r>
          </a:p>
        </p:txBody>
      </p:sp>
      <p:graphicFrame>
        <p:nvGraphicFramePr>
          <p:cNvPr id="56" name="Table 55"/>
          <p:cNvGraphicFramePr>
            <a:graphicFrameLocks noGrp="1"/>
          </p:cNvGraphicFramePr>
          <p:nvPr>
            <p:extLst>
              <p:ext uri="{D42A27DB-BD31-4B8C-83A1-F6EECF244321}">
                <p14:modId xmlns:p14="http://schemas.microsoft.com/office/powerpoint/2010/main" val="215618266"/>
              </p:ext>
            </p:extLst>
          </p:nvPr>
        </p:nvGraphicFramePr>
        <p:xfrm>
          <a:off x="15574459" y="17723700"/>
          <a:ext cx="13907951" cy="5673951"/>
        </p:xfrm>
        <a:graphic>
          <a:graphicData uri="http://schemas.openxmlformats.org/drawingml/2006/table">
            <a:tbl>
              <a:tblPr firstRow="1" firstCol="1" bandRow="1"/>
              <a:tblGrid>
                <a:gridCol w="2073755">
                  <a:extLst>
                    <a:ext uri="{9D8B030D-6E8A-4147-A177-3AD203B41FA5}">
                      <a16:colId xmlns:a16="http://schemas.microsoft.com/office/drawing/2014/main" val="1749759494"/>
                    </a:ext>
                  </a:extLst>
                </a:gridCol>
                <a:gridCol w="6847592">
                  <a:extLst>
                    <a:ext uri="{9D8B030D-6E8A-4147-A177-3AD203B41FA5}">
                      <a16:colId xmlns:a16="http://schemas.microsoft.com/office/drawing/2014/main" val="3848090813"/>
                    </a:ext>
                  </a:extLst>
                </a:gridCol>
                <a:gridCol w="2539751">
                  <a:extLst>
                    <a:ext uri="{9D8B030D-6E8A-4147-A177-3AD203B41FA5}">
                      <a16:colId xmlns:a16="http://schemas.microsoft.com/office/drawing/2014/main" val="3379793602"/>
                    </a:ext>
                  </a:extLst>
                </a:gridCol>
                <a:gridCol w="2446853">
                  <a:extLst>
                    <a:ext uri="{9D8B030D-6E8A-4147-A177-3AD203B41FA5}">
                      <a16:colId xmlns:a16="http://schemas.microsoft.com/office/drawing/2014/main" val="2260195360"/>
                    </a:ext>
                  </a:extLst>
                </a:gridCol>
              </a:tblGrid>
              <a:tr h="626463">
                <a:tc>
                  <a:txBody>
                    <a:bodyPr/>
                    <a:lstStyle/>
                    <a:p>
                      <a:pPr>
                        <a:lnSpc>
                          <a:spcPct val="115000"/>
                        </a:lnSpc>
                        <a:spcAft>
                          <a:spcPts val="0"/>
                        </a:spcAft>
                      </a:pPr>
                      <a:endParaRPr lang="en-US" sz="2400" b="1"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tc>
                  <a:txBody>
                    <a:bodyPr/>
                    <a:lstStyle/>
                    <a:p>
                      <a:pPr>
                        <a:lnSpc>
                          <a:spcPct val="115000"/>
                        </a:lnSpc>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Name of module</a:t>
                      </a:r>
                      <a:endParaRPr lang="de-AT" sz="2400" dirty="0">
                        <a:solidFill>
                          <a:schemeClr val="bg1"/>
                        </a:solidFill>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tc>
                  <a:txBody>
                    <a:bodyPr/>
                    <a:lstStyle/>
                    <a:p>
                      <a:pPr>
                        <a:lnSpc>
                          <a:spcPct val="115000"/>
                        </a:lnSpc>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Working hours</a:t>
                      </a:r>
                      <a:endParaRPr lang="de-AT" sz="2400" dirty="0">
                        <a:solidFill>
                          <a:schemeClr val="bg1"/>
                        </a:solidFill>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tc>
                  <a:txBody>
                    <a:bodyPr/>
                    <a:lstStyle/>
                    <a:p>
                      <a:pPr>
                        <a:lnSpc>
                          <a:spcPct val="115000"/>
                        </a:lnSpc>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ECTS points</a:t>
                      </a:r>
                      <a:endParaRPr lang="de-AT" sz="2400" dirty="0">
                        <a:solidFill>
                          <a:schemeClr val="bg1"/>
                        </a:solidFill>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2"/>
                    </a:solidFill>
                  </a:tcPr>
                </a:tc>
                <a:extLst>
                  <a:ext uri="{0D108BD9-81ED-4DB2-BD59-A6C34878D82A}">
                    <a16:rowId xmlns:a16="http://schemas.microsoft.com/office/drawing/2014/main" val="4276800056"/>
                  </a:ext>
                </a:extLst>
              </a:tr>
              <a:tr h="257901">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0 </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Foundations of Sustainable Tourism</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50</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922147"/>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1</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Climate Change &amp; Energy Resource Efficiency</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856561"/>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2</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Natural Heritage &amp; Biodiversity</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002693"/>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3</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a:effectLst/>
                          <a:latin typeface="+mn-lt"/>
                          <a:ea typeface="Calibri" panose="020F0502020204030204" pitchFamily="34" charset="0"/>
                          <a:cs typeface="Times New Roman" panose="02020603050405020304" pitchFamily="18" charset="0"/>
                        </a:rPr>
                        <a:t>Travel, Transport &amp; Mobility</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423893"/>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4</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Human Rights &amp; Labor Rights</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199425"/>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Module 5</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Value Chain Management &amp; Fair Trade</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549820"/>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6</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Cultural Heritage, Lifestyles &amp; Diversity</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795549"/>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7</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Good Governance &amp; CSR</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1</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432767"/>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8</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Marketing &amp; Certification</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728499"/>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9</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Destination Management</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1</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030285"/>
                  </a:ext>
                </a:extLst>
              </a:tr>
              <a:tr h="0">
                <a:tc>
                  <a:txBody>
                    <a:bodyPr/>
                    <a:lstStyle/>
                    <a:p>
                      <a:pP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Module 10</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Knowledge Networking, Training &amp; Education</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25</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a:effectLst/>
                          <a:latin typeface="+mn-lt"/>
                          <a:ea typeface="Calibri" panose="020F0502020204030204" pitchFamily="34" charset="0"/>
                          <a:cs typeface="Times New Roman" panose="02020603050405020304" pitchFamily="18" charset="0"/>
                        </a:rPr>
                        <a:t>1</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809551"/>
                  </a:ext>
                </a:extLst>
              </a:tr>
              <a:tr h="0">
                <a:tc>
                  <a:txBody>
                    <a:bodyPr/>
                    <a:lstStyle/>
                    <a:p>
                      <a:pP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Total</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US" sz="2400" dirty="0">
                          <a:effectLst/>
                          <a:latin typeface="+mn-lt"/>
                          <a:ea typeface="Calibri" panose="020F0502020204030204" pitchFamily="34" charset="0"/>
                          <a:cs typeface="Times New Roman" panose="02020603050405020304" pitchFamily="18" charset="0"/>
                        </a:rPr>
                        <a:t> </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effectLst/>
                          <a:latin typeface="+mn-lt"/>
                          <a:ea typeface="Calibri" panose="020F0502020204030204" pitchFamily="34" charset="0"/>
                          <a:cs typeface="Times New Roman" panose="02020603050405020304" pitchFamily="18" charset="0"/>
                        </a:rPr>
                        <a:t>300</a:t>
                      </a:r>
                      <a:endParaRPr lang="de-AT" sz="240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dirty="0">
                          <a:effectLst/>
                          <a:latin typeface="+mn-lt"/>
                          <a:ea typeface="Calibri" panose="020F0502020204030204" pitchFamily="34" charset="0"/>
                          <a:cs typeface="Times New Roman" panose="02020603050405020304" pitchFamily="18" charset="0"/>
                        </a:rPr>
                        <a:t>12</a:t>
                      </a:r>
                      <a:endParaRPr lang="de-AT" sz="2400" dirty="0">
                        <a:effectLst/>
                        <a:latin typeface="+mn-lt"/>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1729"/>
                  </a:ext>
                </a:extLst>
              </a:tr>
            </a:tbl>
          </a:graphicData>
        </a:graphic>
      </p:graphicFrame>
      <p:sp>
        <p:nvSpPr>
          <p:cNvPr id="89" name="Rectangle 88"/>
          <p:cNvSpPr/>
          <p:nvPr/>
        </p:nvSpPr>
        <p:spPr>
          <a:xfrm>
            <a:off x="15507688" y="23484485"/>
            <a:ext cx="13821526" cy="757130"/>
          </a:xfrm>
          <a:prstGeom prst="rect">
            <a:avLst/>
          </a:prstGeom>
        </p:spPr>
        <p:txBody>
          <a:bodyPr wrap="square">
            <a:spAutoFit/>
          </a:bodyPr>
          <a:lstStyle/>
          <a:p>
            <a:pPr>
              <a:lnSpc>
                <a:spcPct val="90000"/>
              </a:lnSpc>
            </a:pPr>
            <a:r>
              <a:rPr lang="en-US" sz="2400" b="1" i="1" dirty="0"/>
              <a:t>Table 1: </a:t>
            </a:r>
            <a:r>
              <a:rPr lang="en-US" sz="2400" i="1" dirty="0"/>
              <a:t>Overview of the modules from the </a:t>
            </a:r>
            <a:r>
              <a:rPr lang="en-US" sz="2400" i="1" dirty="0" smtClean="0"/>
              <a:t>online </a:t>
            </a:r>
            <a:r>
              <a:rPr lang="en-US" sz="2400" i="1" dirty="0"/>
              <a:t>course “Sustainable Development of Tourism” including allocated working hours and ECTS </a:t>
            </a:r>
            <a:r>
              <a:rPr lang="en-US" sz="2400" i="1" dirty="0" smtClean="0"/>
              <a:t>points. </a:t>
            </a:r>
            <a:r>
              <a:rPr lang="en-US" sz="2400" i="1" dirty="0"/>
              <a:t>Source: </a:t>
            </a:r>
            <a:r>
              <a:rPr lang="en-US" sz="2400" i="1" dirty="0" smtClean="0"/>
              <a:t>authors</a:t>
            </a:r>
            <a:r>
              <a:rPr lang="en-US" sz="2400" i="1" dirty="0"/>
              <a:t>’ own </a:t>
            </a:r>
            <a:r>
              <a:rPr lang="en-US" sz="2400" i="1" dirty="0" smtClean="0"/>
              <a:t>visualization.</a:t>
            </a:r>
            <a:endParaRPr lang="de-AT" sz="2400" i="1" dirty="0"/>
          </a:p>
        </p:txBody>
      </p:sp>
      <p:sp>
        <p:nvSpPr>
          <p:cNvPr id="90" name="Text Placeholder 341"/>
          <p:cNvSpPr>
            <a:spLocks noGrp="1"/>
          </p:cNvSpPr>
          <p:nvPr>
            <p:ph type="body" sz="quarter" idx="28"/>
          </p:nvPr>
        </p:nvSpPr>
        <p:spPr>
          <a:xfrm>
            <a:off x="15526283" y="29028594"/>
            <a:ext cx="13765579" cy="2919993"/>
          </a:xfrm>
        </p:spPr>
        <p:txBody>
          <a:bodyPr>
            <a:noAutofit/>
          </a:bodyPr>
          <a:lstStyle/>
          <a:p>
            <a:pPr marL="342900" indent="-342900" algn="just">
              <a:lnSpc>
                <a:spcPct val="90000"/>
              </a:lnSpc>
              <a:buFont typeface="Arial" panose="020B0604020202020204" pitchFamily="34" charset="0"/>
              <a:buChar char="•"/>
            </a:pPr>
            <a:r>
              <a:rPr lang="en-US" sz="2400" dirty="0">
                <a:solidFill>
                  <a:schemeClr val="tx1"/>
                </a:solidFill>
                <a:latin typeface="+mn-lt"/>
                <a:cs typeface="+mn-cs"/>
              </a:rPr>
              <a:t>Learning for sustainable tourism requires a more holistic approach in education for sustainable development.</a:t>
            </a:r>
          </a:p>
          <a:p>
            <a:pPr marL="342900" indent="-342900" algn="just">
              <a:lnSpc>
                <a:spcPct val="90000"/>
              </a:lnSpc>
              <a:buFont typeface="Arial" panose="020B0604020202020204" pitchFamily="34" charset="0"/>
              <a:buChar char="•"/>
            </a:pPr>
            <a:r>
              <a:rPr lang="en-US" sz="2400" dirty="0">
                <a:solidFill>
                  <a:schemeClr val="tx1"/>
                </a:solidFill>
                <a:latin typeface="+mn-lt"/>
                <a:cs typeface="+mn-cs"/>
              </a:rPr>
              <a:t>It is not only a matter of introducing the concept of sustainable tourism into the curriculum, but also of using teaching approaches which enable social learning towards a sustainable tourism future beyond the mere creation of a body of knowledge (Lund-</a:t>
            </a:r>
            <a:r>
              <a:rPr lang="en-US" sz="2400" dirty="0" err="1">
                <a:solidFill>
                  <a:schemeClr val="tx1"/>
                </a:solidFill>
                <a:latin typeface="+mn-lt"/>
                <a:cs typeface="+mn-cs"/>
              </a:rPr>
              <a:t>Durlacher</a:t>
            </a:r>
            <a:r>
              <a:rPr lang="en-US" sz="2400" dirty="0">
                <a:solidFill>
                  <a:schemeClr val="tx1"/>
                </a:solidFill>
                <a:latin typeface="+mn-lt"/>
                <a:cs typeface="+mn-cs"/>
              </a:rPr>
              <a:t>, 2016).</a:t>
            </a:r>
          </a:p>
          <a:p>
            <a:pPr marL="342900" indent="-342900" algn="just">
              <a:lnSpc>
                <a:spcPct val="90000"/>
              </a:lnSpc>
              <a:buFont typeface="Arial" panose="020B0604020202020204" pitchFamily="34" charset="0"/>
              <a:buChar char="•"/>
            </a:pPr>
            <a:r>
              <a:rPr lang="en-US" sz="2400" dirty="0">
                <a:solidFill>
                  <a:schemeClr val="tx1"/>
                </a:solidFill>
                <a:latin typeface="+mn-lt"/>
                <a:cs typeface="+mn-cs"/>
              </a:rPr>
              <a:t>The engagement in practical sustainability activities in a multi-stakeholder environment contributes to changing the students’ behavior and changing their mindsets.</a:t>
            </a:r>
          </a:p>
        </p:txBody>
      </p:sp>
      <p:grpSp>
        <p:nvGrpSpPr>
          <p:cNvPr id="3" name="Group 2"/>
          <p:cNvGrpSpPr/>
          <p:nvPr/>
        </p:nvGrpSpPr>
        <p:grpSpPr>
          <a:xfrm>
            <a:off x="5235452" y="40078427"/>
            <a:ext cx="19719979" cy="1798811"/>
            <a:chOff x="1640654" y="39219500"/>
            <a:chExt cx="19719979" cy="1798811"/>
          </a:xfrm>
        </p:grpSpPr>
        <p:pic>
          <p:nvPicPr>
            <p:cNvPr id="8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129982" y="39437816"/>
              <a:ext cx="6230651" cy="123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a:extLst>
                <a:ext uri="{FF2B5EF4-FFF2-40B4-BE49-F238E27FC236}">
                  <a16:creationId xmlns:a16="http://schemas.microsoft.com/office/drawing/2014/main" id="{05820CFA-6A5E-4ECE-873B-9EE802BE7B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7" t="15400" r="79661" b="67650"/>
            <a:stretch/>
          </p:blipFill>
          <p:spPr>
            <a:xfrm>
              <a:off x="1640654" y="39219500"/>
              <a:ext cx="3684786" cy="1737390"/>
            </a:xfrm>
            <a:prstGeom prst="rect">
              <a:avLst/>
            </a:prstGeom>
          </p:spPr>
        </p:pic>
        <p:pic>
          <p:nvPicPr>
            <p:cNvPr id="31" name="Grafik 1">
              <a:hlinkClick r:id="rId8"/>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88049" y="39279511"/>
              <a:ext cx="8254301" cy="1738800"/>
            </a:xfrm>
            <a:prstGeom prst="rect">
              <a:avLst/>
            </a:prstGeom>
          </p:spPr>
        </p:pic>
      </p:grpSp>
      <p:grpSp>
        <p:nvGrpSpPr>
          <p:cNvPr id="7" name="Group 6"/>
          <p:cNvGrpSpPr/>
          <p:nvPr/>
        </p:nvGrpSpPr>
        <p:grpSpPr>
          <a:xfrm>
            <a:off x="15540345" y="11964807"/>
            <a:ext cx="13328569" cy="5607214"/>
            <a:chOff x="15442374" y="11803984"/>
            <a:chExt cx="13328569" cy="5607214"/>
          </a:xfrm>
        </p:grpSpPr>
        <p:sp>
          <p:nvSpPr>
            <p:cNvPr id="34" name="Rectangle 33"/>
            <p:cNvSpPr/>
            <p:nvPr/>
          </p:nvSpPr>
          <p:spPr>
            <a:xfrm>
              <a:off x="15442374" y="16949533"/>
              <a:ext cx="13328569" cy="461665"/>
            </a:xfrm>
            <a:prstGeom prst="rect">
              <a:avLst/>
            </a:prstGeom>
          </p:spPr>
          <p:txBody>
            <a:bodyPr wrap="square">
              <a:spAutoFit/>
            </a:bodyPr>
            <a:lstStyle/>
            <a:p>
              <a:r>
                <a:rPr lang="en-AU" sz="2400" b="1" i="1" dirty="0"/>
                <a:t>Figure </a:t>
              </a:r>
              <a:r>
                <a:rPr lang="en-AU" sz="2400" b="1" i="1" dirty="0" smtClean="0"/>
                <a:t>2:</a:t>
              </a:r>
              <a:r>
                <a:rPr lang="en-AU" sz="2400" i="1" dirty="0" smtClean="0"/>
                <a:t> </a:t>
              </a:r>
              <a:r>
                <a:rPr lang="en-AU" sz="2400" i="1" dirty="0"/>
                <a:t>The TRIANGLE </a:t>
              </a:r>
              <a:r>
                <a:rPr lang="en-AU" sz="2400" i="1" dirty="0" smtClean="0"/>
                <a:t>Internship Programme. </a:t>
              </a:r>
              <a:r>
                <a:rPr lang="en-AU" sz="2400" i="1" dirty="0"/>
                <a:t>Source: Tourism 2030 </a:t>
              </a:r>
              <a:r>
                <a:rPr lang="en-AU" sz="2400" i="1" dirty="0" err="1"/>
                <a:t>DestiNet</a:t>
              </a:r>
              <a:r>
                <a:rPr lang="en-AU" sz="2400" i="1" dirty="0"/>
                <a:t> </a:t>
              </a:r>
              <a:r>
                <a:rPr lang="en-AU" sz="2400" i="1" dirty="0" smtClean="0"/>
                <a:t>Services.</a:t>
              </a:r>
              <a:endParaRPr lang="de-AT" sz="2400" i="1" dirty="0"/>
            </a:p>
          </p:txBody>
        </p:sp>
        <p:pic>
          <p:nvPicPr>
            <p:cNvPr id="4" name="Picture 3"/>
            <p:cNvPicPr>
              <a:picLocks noChangeAspect="1"/>
            </p:cNvPicPr>
            <p:nvPr/>
          </p:nvPicPr>
          <p:blipFill>
            <a:blip r:embed="rId10"/>
            <a:stretch>
              <a:fillRect/>
            </a:stretch>
          </p:blipFill>
          <p:spPr>
            <a:xfrm>
              <a:off x="17459547" y="11803984"/>
              <a:ext cx="10043160" cy="5120640"/>
            </a:xfrm>
            <a:prstGeom prst="rect">
              <a:avLst/>
            </a:prstGeom>
          </p:spPr>
        </p:pic>
      </p:grpSp>
    </p:spTree>
    <p:extLst>
      <p:ext uri="{BB962C8B-B14F-4D97-AF65-F5344CB8AC3E}">
        <p14:creationId xmlns:p14="http://schemas.microsoft.com/office/powerpoint/2010/main" val="387486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0</TotalTime>
  <Words>1326</Words>
  <Application>Microsoft Office PowerPoint</Application>
  <PresentationFormat>Custom</PresentationFormat>
  <Paragraphs>124</Paragraphs>
  <Slides>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MS Mincho</vt:lpstr>
      <vt:lpstr>Source Sans Pro</vt:lpstr>
      <vt:lpstr>Times New Roman</vt:lpstr>
      <vt:lpstr>Trebuchet MS</vt:lpstr>
      <vt:lpstr>PosterPresentations.com-100CMx140CM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Hannes Antonschmidt</cp:lastModifiedBy>
  <cp:revision>219</cp:revision>
  <cp:lastPrinted>2018-06-11T12:33:03Z</cp:lastPrinted>
  <dcterms:created xsi:type="dcterms:W3CDTF">2012-02-10T00:21:22Z</dcterms:created>
  <dcterms:modified xsi:type="dcterms:W3CDTF">2019-06-01T13:31:09Z</dcterms:modified>
</cp:coreProperties>
</file>