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415" r:id="rId3"/>
    <p:sldId id="488" r:id="rId4"/>
    <p:sldId id="489" r:id="rId5"/>
    <p:sldId id="533" r:id="rId6"/>
    <p:sldId id="525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21" r:id="rId34"/>
    <p:sldId id="522" r:id="rId35"/>
    <p:sldId id="528" r:id="rId36"/>
    <p:sldId id="527" r:id="rId37"/>
    <p:sldId id="543" r:id="rId38"/>
    <p:sldId id="544" r:id="rId39"/>
    <p:sldId id="526" r:id="rId40"/>
    <p:sldId id="463" r:id="rId41"/>
    <p:sldId id="337" r:id="rId42"/>
    <p:sldId id="338" r:id="rId43"/>
    <p:sldId id="431" r:id="rId44"/>
    <p:sldId id="425" r:id="rId45"/>
    <p:sldId id="436" r:id="rId46"/>
    <p:sldId id="432" r:id="rId47"/>
    <p:sldId id="433" r:id="rId48"/>
    <p:sldId id="434" r:id="rId49"/>
    <p:sldId id="430" r:id="rId50"/>
    <p:sldId id="426" r:id="rId51"/>
    <p:sldId id="368" r:id="rId52"/>
    <p:sldId id="435" r:id="rId53"/>
    <p:sldId id="417" r:id="rId54"/>
    <p:sldId id="410" r:id="rId55"/>
    <p:sldId id="411" r:id="rId56"/>
    <p:sldId id="534" r:id="rId57"/>
    <p:sldId id="529" r:id="rId58"/>
    <p:sldId id="530" r:id="rId59"/>
    <p:sldId id="531" r:id="rId60"/>
    <p:sldId id="479" r:id="rId61"/>
    <p:sldId id="480" r:id="rId62"/>
    <p:sldId id="464" r:id="rId63"/>
    <p:sldId id="465" r:id="rId64"/>
    <p:sldId id="408" r:id="rId65"/>
    <p:sldId id="416" r:id="rId66"/>
    <p:sldId id="478" r:id="rId67"/>
    <p:sldId id="532" r:id="rId68"/>
    <p:sldId id="419" r:id="rId69"/>
    <p:sldId id="422" r:id="rId70"/>
    <p:sldId id="523" r:id="rId71"/>
    <p:sldId id="524" r:id="rId72"/>
    <p:sldId id="542" r:id="rId73"/>
    <p:sldId id="535" r:id="rId74"/>
    <p:sldId id="539" r:id="rId75"/>
    <p:sldId id="540" r:id="rId76"/>
    <p:sldId id="541" r:id="rId77"/>
    <p:sldId id="361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0000"/>
    <a:srgbClr val="3794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71" autoAdjust="0"/>
  </p:normalViewPr>
  <p:slideViewPr>
    <p:cSldViewPr>
      <p:cViewPr>
        <p:scale>
          <a:sx n="75" d="100"/>
          <a:sy n="75" d="100"/>
        </p:scale>
        <p:origin x="-1362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1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170FA-910A-4296-8081-B306D8654E1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CEB9BB-E685-4B96-9EA6-AEFE5B1AF21F}">
      <dgm:prSet/>
      <dgm:spPr/>
      <dgm:t>
        <a:bodyPr/>
        <a:lstStyle/>
        <a:p>
          <a:pPr rtl="0"/>
          <a:r>
            <a:rPr lang="en-US" b="1" dirty="0" smtClean="0"/>
            <a:t>The European  virtual Tourism Observatory</a:t>
          </a:r>
          <a:endParaRPr lang="en-US" b="1" dirty="0"/>
        </a:p>
      </dgm:t>
    </dgm:pt>
    <dgm:pt modelId="{A7ED1D77-C5AE-4407-A2B9-4DDB5EF1FAA2}" type="parTrans" cxnId="{8A62BF84-0B7F-4D15-8BEC-960F47CD59E7}">
      <dgm:prSet/>
      <dgm:spPr/>
      <dgm:t>
        <a:bodyPr/>
        <a:lstStyle/>
        <a:p>
          <a:endParaRPr lang="en-US"/>
        </a:p>
      </dgm:t>
    </dgm:pt>
    <dgm:pt modelId="{16596554-F46C-4FF1-81D0-0ABF3D18E81A}" type="sibTrans" cxnId="{8A62BF84-0B7F-4D15-8BEC-960F47CD59E7}">
      <dgm:prSet/>
      <dgm:spPr/>
      <dgm:t>
        <a:bodyPr/>
        <a:lstStyle/>
        <a:p>
          <a:endParaRPr lang="en-US"/>
        </a:p>
      </dgm:t>
    </dgm:pt>
    <dgm:pt modelId="{962FE7C1-5C7D-4F3F-9BC8-E5ADBD19DD4A}" type="pres">
      <dgm:prSet presAssocID="{1C8170FA-910A-4296-8081-B306D8654E1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1F57DC-C8F2-4336-AE7F-54659B8B97EE}" type="pres">
      <dgm:prSet presAssocID="{C0CEB9BB-E685-4B96-9EA6-AEFE5B1AF21F}" presName="circ1TxSh" presStyleLbl="vennNode1" presStyleIdx="0" presStyleCnt="1" custLinFactNeighborX="-2531" custLinFactNeighborY="-1544"/>
      <dgm:spPr/>
      <dgm:t>
        <a:bodyPr/>
        <a:lstStyle/>
        <a:p>
          <a:endParaRPr lang="en-GB"/>
        </a:p>
      </dgm:t>
    </dgm:pt>
  </dgm:ptLst>
  <dgm:cxnLst>
    <dgm:cxn modelId="{B51E141A-F7CE-42B0-AEC9-A520B2DEC21B}" type="presOf" srcId="{1C8170FA-910A-4296-8081-B306D8654E12}" destId="{962FE7C1-5C7D-4F3F-9BC8-E5ADBD19DD4A}" srcOrd="0" destOrd="0" presId="urn:microsoft.com/office/officeart/2005/8/layout/venn1"/>
    <dgm:cxn modelId="{E8C2962C-0D8D-4FE3-8B3F-0E1FBEC7C6DC}" type="presOf" srcId="{C0CEB9BB-E685-4B96-9EA6-AEFE5B1AF21F}" destId="{971F57DC-C8F2-4336-AE7F-54659B8B97EE}" srcOrd="0" destOrd="0" presId="urn:microsoft.com/office/officeart/2005/8/layout/venn1"/>
    <dgm:cxn modelId="{8A62BF84-0B7F-4D15-8BEC-960F47CD59E7}" srcId="{1C8170FA-910A-4296-8081-B306D8654E12}" destId="{C0CEB9BB-E685-4B96-9EA6-AEFE5B1AF21F}" srcOrd="0" destOrd="0" parTransId="{A7ED1D77-C5AE-4407-A2B9-4DDB5EF1FAA2}" sibTransId="{16596554-F46C-4FF1-81D0-0ABF3D18E81A}"/>
    <dgm:cxn modelId="{16A5E668-9CAF-45D5-A87D-C984AABC0842}" type="presParOf" srcId="{962FE7C1-5C7D-4F3F-9BC8-E5ADBD19DD4A}" destId="{971F57DC-C8F2-4336-AE7F-54659B8B97E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8170FA-910A-4296-8081-B306D8654E1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CEB9BB-E685-4B96-9EA6-AEFE5B1AF21F}">
      <dgm:prSet/>
      <dgm:spPr/>
      <dgm:t>
        <a:bodyPr/>
        <a:lstStyle/>
        <a:p>
          <a:pPr rtl="0"/>
          <a:r>
            <a:rPr lang="en-US" b="1" dirty="0" smtClean="0"/>
            <a:t>The European  virtual Tourism Observatory</a:t>
          </a:r>
          <a:endParaRPr lang="en-US" b="1" dirty="0"/>
        </a:p>
      </dgm:t>
    </dgm:pt>
    <dgm:pt modelId="{A7ED1D77-C5AE-4407-A2B9-4DDB5EF1FAA2}" type="parTrans" cxnId="{8A62BF84-0B7F-4D15-8BEC-960F47CD59E7}">
      <dgm:prSet/>
      <dgm:spPr/>
      <dgm:t>
        <a:bodyPr/>
        <a:lstStyle/>
        <a:p>
          <a:endParaRPr lang="en-US"/>
        </a:p>
      </dgm:t>
    </dgm:pt>
    <dgm:pt modelId="{16596554-F46C-4FF1-81D0-0ABF3D18E81A}" type="sibTrans" cxnId="{8A62BF84-0B7F-4D15-8BEC-960F47CD59E7}">
      <dgm:prSet/>
      <dgm:spPr/>
      <dgm:t>
        <a:bodyPr/>
        <a:lstStyle/>
        <a:p>
          <a:endParaRPr lang="en-US"/>
        </a:p>
      </dgm:t>
    </dgm:pt>
    <dgm:pt modelId="{962FE7C1-5C7D-4F3F-9BC8-E5ADBD19DD4A}" type="pres">
      <dgm:prSet presAssocID="{1C8170FA-910A-4296-8081-B306D8654E1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1F57DC-C8F2-4336-AE7F-54659B8B97EE}" type="pres">
      <dgm:prSet presAssocID="{C0CEB9BB-E685-4B96-9EA6-AEFE5B1AF21F}" presName="circ1TxSh" presStyleLbl="vennNode1" presStyleIdx="0" presStyleCnt="1" custLinFactNeighborX="-2531" custLinFactNeighborY="-1544"/>
      <dgm:spPr/>
      <dgm:t>
        <a:bodyPr/>
        <a:lstStyle/>
        <a:p>
          <a:endParaRPr lang="en-GB"/>
        </a:p>
      </dgm:t>
    </dgm:pt>
  </dgm:ptLst>
  <dgm:cxnLst>
    <dgm:cxn modelId="{B2633B1A-A3DA-4D8D-A8B7-D460F22345BF}" type="presOf" srcId="{1C8170FA-910A-4296-8081-B306D8654E12}" destId="{962FE7C1-5C7D-4F3F-9BC8-E5ADBD19DD4A}" srcOrd="0" destOrd="0" presId="urn:microsoft.com/office/officeart/2005/8/layout/venn1"/>
    <dgm:cxn modelId="{F88AE0C2-4146-4C9E-A923-DF765D39952A}" type="presOf" srcId="{C0CEB9BB-E685-4B96-9EA6-AEFE5B1AF21F}" destId="{971F57DC-C8F2-4336-AE7F-54659B8B97EE}" srcOrd="0" destOrd="0" presId="urn:microsoft.com/office/officeart/2005/8/layout/venn1"/>
    <dgm:cxn modelId="{8A62BF84-0B7F-4D15-8BEC-960F47CD59E7}" srcId="{1C8170FA-910A-4296-8081-B306D8654E12}" destId="{C0CEB9BB-E685-4B96-9EA6-AEFE5B1AF21F}" srcOrd="0" destOrd="0" parTransId="{A7ED1D77-C5AE-4407-A2B9-4DDB5EF1FAA2}" sibTransId="{16596554-F46C-4FF1-81D0-0ABF3D18E81A}"/>
    <dgm:cxn modelId="{03E6C6D4-927D-410D-B8B0-5FECB36C5145}" type="presParOf" srcId="{962FE7C1-5C7D-4F3F-9BC8-E5ADBD19DD4A}" destId="{971F57DC-C8F2-4336-AE7F-54659B8B97E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8170FA-910A-4296-8081-B306D8654E1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5A51AD-C21F-4798-A676-52E36B900235}">
      <dgm:prSet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The Destination Learning Area</a:t>
          </a:r>
        </a:p>
      </dgm:t>
    </dgm:pt>
    <dgm:pt modelId="{173A8FBF-9C09-45EA-8605-FBF5D27E3F5B}" type="parTrans" cxnId="{0246568F-6C33-4BE2-AE15-3555E3B3A53F}">
      <dgm:prSet/>
      <dgm:spPr/>
      <dgm:t>
        <a:bodyPr/>
        <a:lstStyle/>
        <a:p>
          <a:endParaRPr lang="en-GB"/>
        </a:p>
      </dgm:t>
    </dgm:pt>
    <dgm:pt modelId="{4D094306-45D8-4AEB-9F6E-62A8DC853490}" type="sibTrans" cxnId="{0246568F-6C33-4BE2-AE15-3555E3B3A53F}">
      <dgm:prSet/>
      <dgm:spPr/>
      <dgm:t>
        <a:bodyPr/>
        <a:lstStyle/>
        <a:p>
          <a:endParaRPr lang="en-GB"/>
        </a:p>
      </dgm:t>
    </dgm:pt>
    <dgm:pt modelId="{962FE7C1-5C7D-4F3F-9BC8-E5ADBD19DD4A}" type="pres">
      <dgm:prSet presAssocID="{1C8170FA-910A-4296-8081-B306D8654E1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25080C3-DDBF-4845-B9E3-904CB37B98D9}" type="pres">
      <dgm:prSet presAssocID="{7C5A51AD-C21F-4798-A676-52E36B900235}" presName="circ1TxSh" presStyleLbl="vennNode1" presStyleIdx="0" presStyleCnt="1" custScaleX="100000" custScaleY="100841" custLinFactNeighborX="2191" custLinFactNeighborY="-2742"/>
      <dgm:spPr/>
      <dgm:t>
        <a:bodyPr/>
        <a:lstStyle/>
        <a:p>
          <a:endParaRPr lang="en-GB"/>
        </a:p>
      </dgm:t>
    </dgm:pt>
  </dgm:ptLst>
  <dgm:cxnLst>
    <dgm:cxn modelId="{60D77C8D-EA96-44A7-932D-05739B7B0FE9}" type="presOf" srcId="{7C5A51AD-C21F-4798-A676-52E36B900235}" destId="{B25080C3-DDBF-4845-B9E3-904CB37B98D9}" srcOrd="0" destOrd="0" presId="urn:microsoft.com/office/officeart/2005/8/layout/venn1"/>
    <dgm:cxn modelId="{B78D8564-161D-4B9F-A4CD-39E5DCEFF226}" type="presOf" srcId="{1C8170FA-910A-4296-8081-B306D8654E12}" destId="{962FE7C1-5C7D-4F3F-9BC8-E5ADBD19DD4A}" srcOrd="0" destOrd="0" presId="urn:microsoft.com/office/officeart/2005/8/layout/venn1"/>
    <dgm:cxn modelId="{0246568F-6C33-4BE2-AE15-3555E3B3A53F}" srcId="{1C8170FA-910A-4296-8081-B306D8654E12}" destId="{7C5A51AD-C21F-4798-A676-52E36B900235}" srcOrd="0" destOrd="0" parTransId="{173A8FBF-9C09-45EA-8605-FBF5D27E3F5B}" sibTransId="{4D094306-45D8-4AEB-9F6E-62A8DC853490}"/>
    <dgm:cxn modelId="{703B7C19-8F14-4C60-9651-AE71F5EB148A}" type="presParOf" srcId="{962FE7C1-5C7D-4F3F-9BC8-E5ADBD19DD4A}" destId="{B25080C3-DDBF-4845-B9E3-904CB37B98D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04888-F00C-4C58-86D0-E94C16DB1F9C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095B-8C4F-4EEF-9489-D3B42652BF1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7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E095B-8C4F-4EEF-9489-D3B42652BF1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61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E095B-8C4F-4EEF-9489-D3B42652BF12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16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ECF-E783-4FCA-833B-528C7B36417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17-C0A4-4A0B-9BE9-538DA8996D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70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ECF-E783-4FCA-833B-528C7B36417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17-C0A4-4A0B-9BE9-538DA8996D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40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ECF-E783-4FCA-833B-528C7B36417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17-C0A4-4A0B-9BE9-538DA8996D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8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ECF-E783-4FCA-833B-528C7B36417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17-C0A4-4A0B-9BE9-538DA8996D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937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ECF-E783-4FCA-833B-528C7B36417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17-C0A4-4A0B-9BE9-538DA8996D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241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ECF-E783-4FCA-833B-528C7B36417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17-C0A4-4A0B-9BE9-538DA8996D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38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ECF-E783-4FCA-833B-528C7B36417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17-C0A4-4A0B-9BE9-538DA8996D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05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ECF-E783-4FCA-833B-528C7B36417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17-C0A4-4A0B-9BE9-538DA8996D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716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ECF-E783-4FCA-833B-528C7B36417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17-C0A4-4A0B-9BE9-538DA8996D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516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ECF-E783-4FCA-833B-528C7B36417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17-C0A4-4A0B-9BE9-538DA8996D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915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ECF-E783-4FCA-833B-528C7B36417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BD17-C0A4-4A0B-9BE9-538DA8996D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21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E1ECF-E783-4FCA-833B-528C7B364170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BD17-C0A4-4A0B-9BE9-538DA8996DF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1970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edia.photobucket.com/image/eyes/purplethumper11/DSCF0286.jpg?o=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edia.photobucket.com/image/eyes/purplethumper11/DSCF0286.jpg?o=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edia.photobucket.com/image/eyes/purplethumper11/DSCF0286.jpg?o=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edia.photobucket.com/image/eyes/purplethumper11/DSCF0286.jpg?o=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edia.photobucket.com/image/eyes/purplethumper11/DSCF0286.jpg?o=4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3.png"/><Relationship Id="rId2" Type="http://schemas.openxmlformats.org/officeDocument/2006/relationships/hyperlink" Target="http://media.photobucket.com/image/eyes/purplethumper11/DSCF0286.jpg?o=40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hyperlink" Target="http://media.photobucket.com/image/eyes/purplethumper11/DSCF0286.jpg?o=40" TargetMode="Externa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7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destinet.e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herbert.hamele@ecotrans.de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hyperlink" Target="mailto:Gordon.destinet@ecotrans,de" TargetMode="External"/><Relationship Id="rId9" Type="http://schemas.openxmlformats.org/officeDocument/2006/relationships/hyperlink" Target="http://www.destinet.e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edia.photobucket.com/image/eyes/purplethumper11/DSCF0286.jpg?o=4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69"/>
            <a:ext cx="9105900" cy="68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destinet.eu/images/Logos%20finales%20arrib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19300" y="5439153"/>
            <a:ext cx="5714999" cy="13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399" y="2286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Developing the Concept of a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Virtual European Tourism Observatory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for Sustainable and Competitive Tourism – Partners  and  Expert Group Overview</a:t>
            </a:r>
          </a:p>
          <a:p>
            <a:endParaRPr lang="en-US" sz="15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579" y="-17060"/>
            <a:ext cx="7696200" cy="22098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Further Action on Sustainable Tourism – Learning Areas Innovation Networks</a:t>
            </a:r>
            <a:br>
              <a:rPr lang="en-US" sz="1800" b="1" dirty="0" smtClean="0"/>
            </a:br>
            <a:r>
              <a:rPr lang="en-US" sz="1800" b="1" dirty="0" smtClean="0"/>
              <a:t>(FAST-LAIN ) EU Project – </a:t>
            </a:r>
            <a:br>
              <a:rPr lang="en-US" sz="1800" b="1" dirty="0" smtClean="0"/>
            </a:br>
            <a:r>
              <a:rPr lang="en-US" sz="1800" b="1" dirty="0" smtClean="0"/>
              <a:t>CIP </a:t>
            </a:r>
            <a:r>
              <a:rPr lang="en-US" sz="1800" b="1" dirty="0" err="1" smtClean="0"/>
              <a:t>Programme</a:t>
            </a:r>
            <a:r>
              <a:rPr lang="en-US" sz="1800" b="1" dirty="0" smtClean="0"/>
              <a:t> DG Enterprise 2011- 2012</a:t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7" name="Bild 1" descr="http://destinet.eu/images/destinetservices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5609" y="4950332"/>
            <a:ext cx="2179320" cy="29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265" t="16978" r="24924" b="15358"/>
          <a:stretch>
            <a:fillRect/>
          </a:stretch>
        </p:blipFill>
        <p:spPr bwMode="auto">
          <a:xfrm>
            <a:off x="3100825" y="4880195"/>
            <a:ext cx="449384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265" t="16978" r="24924" b="15358"/>
          <a:stretch>
            <a:fillRect/>
          </a:stretch>
        </p:blipFill>
        <p:spPr bwMode="auto">
          <a:xfrm flipH="1">
            <a:off x="5754929" y="4880195"/>
            <a:ext cx="480954" cy="4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265" t="16978" r="24924" b="15358"/>
          <a:stretch>
            <a:fillRect/>
          </a:stretch>
        </p:blipFill>
        <p:spPr bwMode="auto">
          <a:xfrm>
            <a:off x="4589148" y="4356796"/>
            <a:ext cx="212933" cy="2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stCxn id="9" idx="1"/>
            <a:endCxn id="6" idx="0"/>
          </p:cNvCxnSpPr>
          <p:nvPr/>
        </p:nvCxnSpPr>
        <p:spPr>
          <a:xfrm flipH="1">
            <a:off x="3325517" y="4460978"/>
            <a:ext cx="1263631" cy="41921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3"/>
            <a:endCxn id="8" idx="0"/>
          </p:cNvCxnSpPr>
          <p:nvPr/>
        </p:nvCxnSpPr>
        <p:spPr>
          <a:xfrm>
            <a:off x="4802081" y="4460978"/>
            <a:ext cx="1193325" cy="41921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3850530"/>
              </p:ext>
            </p:extLst>
          </p:nvPr>
        </p:nvGraphicFramePr>
        <p:xfrm>
          <a:off x="4156485" y="4660029"/>
          <a:ext cx="1078257" cy="252203"/>
        </p:xfrm>
        <a:graphic>
          <a:graphicData uri="http://schemas.openxmlformats.org/presentationml/2006/ole">
            <p:oleObj spid="_x0000_s4169" r:id="rId7" imgW="9523810" imgH="2152951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4147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-495964"/>
            <a:ext cx="12420597" cy="93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41320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99852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endCxn id="28" idx="3"/>
          </p:cNvCxnSpPr>
          <p:nvPr/>
        </p:nvCxnSpPr>
        <p:spPr>
          <a:xfrm flipV="1">
            <a:off x="1066800" y="3951669"/>
            <a:ext cx="2942773" cy="22205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088380"/>
            <a:ext cx="1066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Socio-cultural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 rot="10800000">
            <a:off x="6453467" y="0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52234" y="120134"/>
            <a:ext cx="1143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Economic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2800" y="6353711"/>
            <a:ext cx="1828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Environmental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27000"/>
            <a:ext cx="19812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Institutional development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67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3000">
        <p:circle/>
      </p:transition>
    </mc:Choice>
    <mc:Fallback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th1134.photobucket.com/albums/m615/purplethumper11/th_DSCF02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867400"/>
            <a:ext cx="1066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Socio-cultural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228600"/>
            <a:ext cx="1143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Economic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2492" y="6070407"/>
            <a:ext cx="1828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Environmental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11579" y="1389886"/>
            <a:ext cx="4221173" cy="407877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200" y="127000"/>
            <a:ext cx="19812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Institutional development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59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h1134.photobucket.com/albums/m615/purplethumper11/th_DSCF02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05200" y="2475564"/>
            <a:ext cx="1981200" cy="191436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" y="0"/>
            <a:ext cx="2057400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Sustainable Tourism Topic Framework</a:t>
            </a: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7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200">
        <p:circle/>
      </p:transition>
    </mc:Choice>
    <mc:Fallback>
      <p:transition spd="slow" advTm="2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th1134.photobucket.com/albums/m615/purplethumper11/th_DSCF02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57600" y="2667000"/>
            <a:ext cx="1630680" cy="15756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0"/>
            <a:ext cx="201024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Climate Change, Energy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Resource Efficiency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16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57600" y="2667000"/>
            <a:ext cx="1630680" cy="15756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0"/>
            <a:ext cx="201024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Climate Change, Energy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Resource Efficiency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036240"/>
            <a:ext cx="201024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Natural and Cultural Heritage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6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713465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57600" y="2667000"/>
            <a:ext cx="1630680" cy="15756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0"/>
            <a:ext cx="201024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Climate Change, Energy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Resource Efficiency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030596"/>
            <a:ext cx="201024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Natural and Cultural Heritage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787444"/>
            <a:ext cx="201024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Governance, Destination Management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59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57600" y="2667000"/>
            <a:ext cx="1630680" cy="15756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0"/>
            <a:ext cx="201024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Climate Change, Energy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Resource Efficiency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85800"/>
            <a:ext cx="201024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Natural and Cultural Heritage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371600"/>
            <a:ext cx="201024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Governance, Destination Management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409370"/>
            <a:ext cx="2010247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Quality assessment,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Certification, Marketing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65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"/>
    </mc:Choice>
    <mc:Fallback>
      <p:transition spd="slow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510940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19756" y="16932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48956" y="4168068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57600" y="2667000"/>
            <a:ext cx="1630680" cy="15756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0"/>
            <a:ext cx="201024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Climate Change, Energy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Resource Efficiency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00" y="960061"/>
            <a:ext cx="201024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Natural and Cultural Heritage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00" y="1644492"/>
            <a:ext cx="201024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Governance, Destination Management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00" y="2660440"/>
            <a:ext cx="20088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Quality assessment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Certification, Marketing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400" y="3977870"/>
            <a:ext cx="20088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Knowledge Networking, Training and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8356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57600" y="2667000"/>
            <a:ext cx="1630680" cy="15756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0"/>
            <a:ext cx="201024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Climate Change, Resource Efficiency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85800"/>
            <a:ext cx="201024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Natural and Cultural Heritage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371600"/>
            <a:ext cx="201024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Governance, Destination Management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343834"/>
            <a:ext cx="2008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Certification, Marketing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8215" y="3042340"/>
            <a:ext cx="2020824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Knowledge Networking Training and Education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47" y="4308208"/>
            <a:ext cx="2008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Supply Chain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2642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02853" y="-3623331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23628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57600" y="2667000"/>
            <a:ext cx="1630680" cy="15756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0"/>
            <a:ext cx="201024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Climate Change, 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Energy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Resource Efficiency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970493"/>
            <a:ext cx="201024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Natural and Cultural Heritage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88128"/>
            <a:ext cx="201024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Governance, Destination Management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7" y="2667000"/>
            <a:ext cx="2008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Certification, Marketing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" y="3390036"/>
            <a:ext cx="20088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Knowledge Networking Training and Education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5344074"/>
            <a:ext cx="2008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Sustainable Travel and Transport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4645011"/>
            <a:ext cx="2008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Supply Chain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123056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990600"/>
            <a:ext cx="12420597" cy="93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Contents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PART </a:t>
            </a:r>
            <a:r>
              <a:rPr lang="en-GB" dirty="0" smtClean="0">
                <a:solidFill>
                  <a:schemeClr val="bg1"/>
                </a:solidFill>
              </a:rPr>
              <a:t>I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Conceptual foundations and  topic management framework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PART II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Developing the Observatory Concept using the FAST-LAIN projects </a:t>
            </a:r>
            <a:r>
              <a:rPr lang="en-GB" i="1" dirty="0" smtClean="0">
                <a:solidFill>
                  <a:srgbClr val="000000"/>
                </a:solidFill>
              </a:rPr>
              <a:t>Learning Area </a:t>
            </a:r>
            <a:r>
              <a:rPr lang="en-GB" dirty="0" smtClean="0">
                <a:solidFill>
                  <a:srgbClr val="000000"/>
                </a:solidFill>
              </a:rPr>
              <a:t>approach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PART III</a:t>
            </a:r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 err="1" smtClean="0"/>
              <a:t>DestiNet</a:t>
            </a:r>
            <a:r>
              <a:rPr lang="en-GB" dirty="0" smtClean="0"/>
              <a:t> Portal – Simulating the Observatory Process in FAST-LAIN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122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th1134.photobucket.com/albums/m615/purplethumper11/th_DSCF02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57600" y="2667000"/>
            <a:ext cx="1630680" cy="15756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0"/>
            <a:ext cx="2010247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1"/>
                </a:solidFill>
              </a:rPr>
              <a:t>Climate Change, Energy  Resource Efficiency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880370"/>
            <a:ext cx="2010247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1"/>
                </a:solidFill>
              </a:rPr>
              <a:t>Natural and Cultural Heritage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503245"/>
            <a:ext cx="2010247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1"/>
                </a:solidFill>
              </a:rPr>
              <a:t>Governance, Destination Management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437563"/>
            <a:ext cx="200880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1"/>
                </a:solidFill>
              </a:rPr>
              <a:t>Quality Assessment</a:t>
            </a:r>
          </a:p>
          <a:p>
            <a:pPr algn="ctr"/>
            <a:r>
              <a:rPr lang="en-GB" sz="1600" b="1" dirty="0" smtClean="0">
                <a:solidFill>
                  <a:schemeClr val="accent1"/>
                </a:solidFill>
              </a:rPr>
              <a:t>Certification, Marketing 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3800" y="3361076"/>
            <a:ext cx="200880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1"/>
                </a:solidFill>
              </a:rPr>
              <a:t>Knowledge Networking Training and Education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13800" y="4908094"/>
            <a:ext cx="2008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Sustainable Travel and Transport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27600" y="4242669"/>
            <a:ext cx="2008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Supply Chain Management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7704" y="5601732"/>
            <a:ext cx="201168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Sustainable Consumption and Production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And Tourism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5451" y="4632719"/>
            <a:ext cx="22529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These topics give tourism stakeholders awareness of the opportunities and challenges that need to be addressed in policy and business 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22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2619987" y="1592215"/>
            <a:ext cx="3749040" cy="3749040"/>
          </a:xfrm>
          <a:prstGeom prst="sun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01173" y="2667000"/>
            <a:ext cx="1630680" cy="15756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86600" y="1"/>
            <a:ext cx="2057400" cy="1754326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Competitive &amp; Sustainable </a:t>
            </a:r>
            <a:r>
              <a:rPr lang="en-GB" b="1" dirty="0">
                <a:solidFill>
                  <a:schemeClr val="accent1"/>
                </a:solidFill>
              </a:rPr>
              <a:t>Tourism  Processes created by tools to meet Topic </a:t>
            </a:r>
            <a:r>
              <a:rPr lang="en-GB" b="1" dirty="0" smtClean="0">
                <a:solidFill>
                  <a:schemeClr val="accent1"/>
                </a:solidFill>
              </a:rPr>
              <a:t>Challenges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32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2619987" y="1592215"/>
            <a:ext cx="3749040" cy="3749040"/>
          </a:xfrm>
          <a:prstGeom prst="sun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33753" y="0"/>
            <a:ext cx="2010247" cy="1754326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Sustainable Tourism  Processes created by tools to meet Topic Challenges</a:t>
            </a: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35186" y="1587019"/>
            <a:ext cx="2010247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Command and Control Instruments</a:t>
            </a:r>
          </a:p>
        </p:txBody>
      </p:sp>
    </p:spTree>
    <p:extLst>
      <p:ext uri="{BB962C8B-B14F-4D97-AF65-F5344CB8AC3E}">
        <p14:creationId xmlns:p14="http://schemas.microsoft.com/office/powerpoint/2010/main" xmlns="" val="70506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2619987" y="1592215"/>
            <a:ext cx="3749040" cy="3749040"/>
          </a:xfrm>
          <a:prstGeom prst="sun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33753" y="0"/>
            <a:ext cx="2010247" cy="2031325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Competitive &amp; </a:t>
            </a:r>
            <a:r>
              <a:rPr lang="en-GB" b="1" dirty="0" smtClean="0">
                <a:solidFill>
                  <a:schemeClr val="accent1"/>
                </a:solidFill>
              </a:rPr>
              <a:t>Sustainable </a:t>
            </a:r>
            <a:r>
              <a:rPr lang="en-GB" b="1" dirty="0">
                <a:solidFill>
                  <a:schemeClr val="accent1"/>
                </a:solidFill>
              </a:rPr>
              <a:t>Tourism  Processes created by tools to meet Topic Challenges</a:t>
            </a: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4191000" y="1600200"/>
            <a:ext cx="609600" cy="762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133753" y="1787444"/>
            <a:ext cx="2010247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Command and Control Instruments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33753" y="2686369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Measurement  Instruments</a:t>
            </a:r>
          </a:p>
        </p:txBody>
      </p:sp>
    </p:spTree>
    <p:extLst>
      <p:ext uri="{BB962C8B-B14F-4D97-AF65-F5344CB8AC3E}">
        <p14:creationId xmlns:p14="http://schemas.microsoft.com/office/powerpoint/2010/main" xmlns="" val="414512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2619987" y="1592215"/>
            <a:ext cx="3749040" cy="3749040"/>
          </a:xfrm>
          <a:prstGeom prst="sun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33753" y="0"/>
            <a:ext cx="2010247" cy="2031325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Competitive &amp; Sustainable </a:t>
            </a:r>
            <a:r>
              <a:rPr lang="en-GB" b="1" dirty="0" smtClean="0">
                <a:solidFill>
                  <a:schemeClr val="accent1"/>
                </a:solidFill>
              </a:rPr>
              <a:t>Tourism  Processes created by tools to meet Topic Challenges</a:t>
            </a: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4191000" y="1600200"/>
            <a:ext cx="609600" cy="762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133753" y="1818061"/>
            <a:ext cx="2010247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Command and Control Instruments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33753" y="2832130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Measurement  Instruments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33753" y="3589953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Economic Instruments</a:t>
            </a:r>
          </a:p>
        </p:txBody>
      </p:sp>
      <p:sp>
        <p:nvSpPr>
          <p:cNvPr id="30" name="Isosceles Triangle 29"/>
          <p:cNvSpPr/>
          <p:nvPr/>
        </p:nvSpPr>
        <p:spPr>
          <a:xfrm rot="10800000">
            <a:off x="4191000" y="4572000"/>
            <a:ext cx="609600" cy="762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4340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2619987" y="1592215"/>
            <a:ext cx="3749040" cy="3749040"/>
          </a:xfrm>
          <a:prstGeom prst="sun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33753" y="0"/>
            <a:ext cx="2010247" cy="2031325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Competitive &amp; </a:t>
            </a:r>
            <a:r>
              <a:rPr lang="en-GB" b="1" dirty="0" smtClean="0">
                <a:solidFill>
                  <a:schemeClr val="accent1"/>
                </a:solidFill>
              </a:rPr>
              <a:t>Sustainable </a:t>
            </a:r>
            <a:r>
              <a:rPr lang="en-GB" b="1" dirty="0">
                <a:solidFill>
                  <a:schemeClr val="accent1"/>
                </a:solidFill>
              </a:rPr>
              <a:t>Tourism  Processes created by tools to meet Topic Challenges</a:t>
            </a: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4191000" y="1600200"/>
            <a:ext cx="609600" cy="762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147377" y="1787444"/>
            <a:ext cx="2010247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Command and Control Instruments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47378" y="2786876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Measurement  Instruments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33753" y="3506204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Economic Instruments</a:t>
            </a:r>
          </a:p>
        </p:txBody>
      </p:sp>
      <p:sp>
        <p:nvSpPr>
          <p:cNvPr id="30" name="Isosceles Triangle 29"/>
          <p:cNvSpPr/>
          <p:nvPr/>
        </p:nvSpPr>
        <p:spPr>
          <a:xfrm rot="10800000">
            <a:off x="4191000" y="4572000"/>
            <a:ext cx="609600" cy="762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133753" y="4248834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Supporting Instruments</a:t>
            </a:r>
          </a:p>
        </p:txBody>
      </p:sp>
      <p:sp>
        <p:nvSpPr>
          <p:cNvPr id="32" name="Isosceles Triangle 31"/>
          <p:cNvSpPr/>
          <p:nvPr/>
        </p:nvSpPr>
        <p:spPr>
          <a:xfrm rot="5400000">
            <a:off x="5660361" y="3075423"/>
            <a:ext cx="609600" cy="762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9916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"/>
    </mc:Choice>
    <mc:Fallback>
      <p:transition spd="slow" advClick="0" advTm="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2619987" y="1592215"/>
            <a:ext cx="3749040" cy="3749040"/>
          </a:xfrm>
          <a:prstGeom prst="sun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33753" y="0"/>
            <a:ext cx="2010247" cy="2031325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Competitive and Sustainable </a:t>
            </a:r>
            <a:r>
              <a:rPr lang="en-GB" b="1" dirty="0">
                <a:solidFill>
                  <a:schemeClr val="accent1"/>
                </a:solidFill>
              </a:rPr>
              <a:t>Tourism  Processes created by tools to meet Topic Challenges</a:t>
            </a: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4191000" y="1600200"/>
            <a:ext cx="609600" cy="762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133753" y="1846130"/>
            <a:ext cx="2010247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Command and Control Instruments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51677" y="2832130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Measurement  Instruments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35186" y="3589953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Economic Instruments</a:t>
            </a:r>
          </a:p>
        </p:txBody>
      </p:sp>
      <p:sp>
        <p:nvSpPr>
          <p:cNvPr id="30" name="Isosceles Triangle 29"/>
          <p:cNvSpPr/>
          <p:nvPr/>
        </p:nvSpPr>
        <p:spPr>
          <a:xfrm rot="10800000">
            <a:off x="4191000" y="4572000"/>
            <a:ext cx="609600" cy="762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148811" y="4311970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Supporting Instruments</a:t>
            </a:r>
          </a:p>
        </p:txBody>
      </p:sp>
      <p:sp>
        <p:nvSpPr>
          <p:cNvPr id="32" name="Isosceles Triangle 31"/>
          <p:cNvSpPr/>
          <p:nvPr/>
        </p:nvSpPr>
        <p:spPr>
          <a:xfrm rot="5400000">
            <a:off x="5660361" y="3075423"/>
            <a:ext cx="609600" cy="762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135186" y="5023011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Voluntary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Instruments</a:t>
            </a:r>
          </a:p>
        </p:txBody>
      </p:sp>
      <p:sp>
        <p:nvSpPr>
          <p:cNvPr id="35" name="Isosceles Triangle 34"/>
          <p:cNvSpPr/>
          <p:nvPr/>
        </p:nvSpPr>
        <p:spPr>
          <a:xfrm rot="16200000">
            <a:off x="2686968" y="3073361"/>
            <a:ext cx="609600" cy="76200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2130" y="3904342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processes need mapping measuring and monitoring to see how successful they are in meeting the opportunities and challenges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99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2619987" y="1592215"/>
            <a:ext cx="3749040" cy="3749040"/>
          </a:xfrm>
          <a:prstGeom prst="sun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778746"/>
            <a:ext cx="2010247" cy="20313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r>
              <a:rPr lang="en-GB" b="1" dirty="0" smtClean="0">
                <a:solidFill>
                  <a:srgbClr val="006600"/>
                </a:solidFill>
              </a:rPr>
              <a:t>Territorial Dimension of the Observatory</a:t>
            </a: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rot="13613349">
            <a:off x="3140102" y="4146676"/>
            <a:ext cx="609600" cy="762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Isosceles Triangle 31"/>
          <p:cNvSpPr/>
          <p:nvPr/>
        </p:nvSpPr>
        <p:spPr>
          <a:xfrm rot="8084915">
            <a:off x="5264362" y="4167024"/>
            <a:ext cx="609600" cy="776146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Isosceles Triangle 34"/>
          <p:cNvSpPr/>
          <p:nvPr/>
        </p:nvSpPr>
        <p:spPr>
          <a:xfrm rot="18939257">
            <a:off x="3149957" y="2034644"/>
            <a:ext cx="578930" cy="762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4" name="Isosceles Triangle 33"/>
          <p:cNvSpPr/>
          <p:nvPr/>
        </p:nvSpPr>
        <p:spPr>
          <a:xfrm rot="2648425">
            <a:off x="5236219" y="2023740"/>
            <a:ext cx="609600" cy="762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3" name="Isosceles Triangle 32"/>
          <p:cNvSpPr/>
          <p:nvPr/>
        </p:nvSpPr>
        <p:spPr>
          <a:xfrm rot="18942082">
            <a:off x="3145588" y="2023926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6" name="Isosceles Triangle 35"/>
          <p:cNvSpPr/>
          <p:nvPr/>
        </p:nvSpPr>
        <p:spPr>
          <a:xfrm rot="13619729">
            <a:off x="3156275" y="4188774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7" name="Isosceles Triangle 36"/>
          <p:cNvSpPr/>
          <p:nvPr/>
        </p:nvSpPr>
        <p:spPr>
          <a:xfrm rot="7949639">
            <a:off x="5261000" y="4194570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40" name="Isosceles Triangle 39"/>
          <p:cNvSpPr/>
          <p:nvPr/>
        </p:nvSpPr>
        <p:spPr>
          <a:xfrm rot="2791310">
            <a:off x="5254493" y="2034644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3528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2619987" y="1592215"/>
            <a:ext cx="3749040" cy="3749040"/>
          </a:xfrm>
          <a:prstGeom prst="sun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778746"/>
            <a:ext cx="2010247" cy="20313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r>
              <a:rPr lang="en-GB" b="1" dirty="0" smtClean="0">
                <a:solidFill>
                  <a:srgbClr val="006600"/>
                </a:solidFill>
              </a:rPr>
              <a:t>Territorial Dimension of the Observatory</a:t>
            </a: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0538" y="6440739"/>
            <a:ext cx="132457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6600"/>
                </a:solidFill>
              </a:rPr>
              <a:t>Local</a:t>
            </a:r>
          </a:p>
        </p:txBody>
      </p:sp>
      <p:sp>
        <p:nvSpPr>
          <p:cNvPr id="30" name="Isosceles Triangle 29"/>
          <p:cNvSpPr/>
          <p:nvPr/>
        </p:nvSpPr>
        <p:spPr>
          <a:xfrm rot="13613349">
            <a:off x="3140102" y="4146676"/>
            <a:ext cx="609600" cy="762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Isosceles Triangle 31"/>
          <p:cNvSpPr/>
          <p:nvPr/>
        </p:nvSpPr>
        <p:spPr>
          <a:xfrm rot="8084915">
            <a:off x="5264362" y="4167024"/>
            <a:ext cx="609600" cy="776146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Isosceles Triangle 33"/>
          <p:cNvSpPr/>
          <p:nvPr/>
        </p:nvSpPr>
        <p:spPr>
          <a:xfrm rot="2648425">
            <a:off x="5236219" y="2023740"/>
            <a:ext cx="609600" cy="762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Isosceles Triangle 35"/>
          <p:cNvSpPr/>
          <p:nvPr/>
        </p:nvSpPr>
        <p:spPr>
          <a:xfrm rot="13619729">
            <a:off x="3137040" y="4193796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774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2619987" y="1592215"/>
            <a:ext cx="3749040" cy="3749040"/>
          </a:xfrm>
          <a:prstGeom prst="sun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778746"/>
            <a:ext cx="2010247" cy="20313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r>
              <a:rPr lang="en-GB" b="1" dirty="0" smtClean="0">
                <a:solidFill>
                  <a:srgbClr val="006600"/>
                </a:solidFill>
              </a:rPr>
              <a:t>Territorial Dimension of the Observatory</a:t>
            </a: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0538" y="6440739"/>
            <a:ext cx="132457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6600"/>
                </a:solidFill>
              </a:rPr>
              <a:t>Local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9838" y="6440739"/>
            <a:ext cx="14901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6600"/>
                </a:solidFill>
              </a:rPr>
              <a:t>Regional</a:t>
            </a:r>
          </a:p>
        </p:txBody>
      </p:sp>
      <p:sp>
        <p:nvSpPr>
          <p:cNvPr id="30" name="Isosceles Triangle 29"/>
          <p:cNvSpPr/>
          <p:nvPr/>
        </p:nvSpPr>
        <p:spPr>
          <a:xfrm rot="13613349">
            <a:off x="3140102" y="4146676"/>
            <a:ext cx="609600" cy="762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Isosceles Triangle 31"/>
          <p:cNvSpPr/>
          <p:nvPr/>
        </p:nvSpPr>
        <p:spPr>
          <a:xfrm rot="8084915">
            <a:off x="5264362" y="4167024"/>
            <a:ext cx="609600" cy="776146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Isosceles Triangle 34"/>
          <p:cNvSpPr/>
          <p:nvPr/>
        </p:nvSpPr>
        <p:spPr>
          <a:xfrm rot="18939257">
            <a:off x="3149957" y="2034644"/>
            <a:ext cx="578930" cy="762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4" name="Isosceles Triangle 33"/>
          <p:cNvSpPr/>
          <p:nvPr/>
        </p:nvSpPr>
        <p:spPr>
          <a:xfrm rot="2648425">
            <a:off x="5236219" y="2023740"/>
            <a:ext cx="609600" cy="762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3" name="Isosceles Triangle 32"/>
          <p:cNvSpPr/>
          <p:nvPr/>
        </p:nvSpPr>
        <p:spPr>
          <a:xfrm rot="18942082">
            <a:off x="3145588" y="2023926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6" name="Isosceles Triangle 35"/>
          <p:cNvSpPr/>
          <p:nvPr/>
        </p:nvSpPr>
        <p:spPr>
          <a:xfrm rot="13619729">
            <a:off x="3156275" y="4188774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0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762000"/>
            <a:ext cx="12420597" cy="93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PART I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 Observatory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Conceptual </a:t>
            </a:r>
            <a:r>
              <a:rPr lang="en-GB" dirty="0">
                <a:solidFill>
                  <a:schemeClr val="bg1"/>
                </a:solidFill>
              </a:rPr>
              <a:t>f</a:t>
            </a:r>
            <a:r>
              <a:rPr lang="en-GB" dirty="0" smtClean="0">
                <a:solidFill>
                  <a:schemeClr val="bg1"/>
                </a:solidFill>
              </a:rPr>
              <a:t>oundations and topic management </a:t>
            </a:r>
            <a:r>
              <a:rPr lang="en-GB" dirty="0">
                <a:solidFill>
                  <a:schemeClr val="bg1"/>
                </a:solidFill>
              </a:rPr>
              <a:t>framework 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You can sit back and let this section play itself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1285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2619987" y="1592215"/>
            <a:ext cx="3749040" cy="3749040"/>
          </a:xfrm>
          <a:prstGeom prst="sun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778746"/>
            <a:ext cx="2010247" cy="20313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r>
              <a:rPr lang="en-GB" b="1" dirty="0" smtClean="0">
                <a:solidFill>
                  <a:srgbClr val="006600"/>
                </a:solidFill>
              </a:rPr>
              <a:t>Territorial Dimension of the Observatory</a:t>
            </a: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0538" y="6440739"/>
            <a:ext cx="132457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6600"/>
                </a:solidFill>
              </a:rPr>
              <a:t>Local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9838" y="6440739"/>
            <a:ext cx="14901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6600"/>
                </a:solidFill>
              </a:rPr>
              <a:t>Regional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56948" y="6440739"/>
            <a:ext cx="201024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6600"/>
                </a:solidFill>
              </a:rPr>
              <a:t>National </a:t>
            </a:r>
          </a:p>
        </p:txBody>
      </p:sp>
      <p:sp>
        <p:nvSpPr>
          <p:cNvPr id="30" name="Isosceles Triangle 29"/>
          <p:cNvSpPr/>
          <p:nvPr/>
        </p:nvSpPr>
        <p:spPr>
          <a:xfrm rot="13613349">
            <a:off x="3140102" y="4146676"/>
            <a:ext cx="609600" cy="762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Isosceles Triangle 31"/>
          <p:cNvSpPr/>
          <p:nvPr/>
        </p:nvSpPr>
        <p:spPr>
          <a:xfrm rot="8084915">
            <a:off x="5264362" y="4167024"/>
            <a:ext cx="609600" cy="776146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Isosceles Triangle 34"/>
          <p:cNvSpPr/>
          <p:nvPr/>
        </p:nvSpPr>
        <p:spPr>
          <a:xfrm rot="18939257">
            <a:off x="3149957" y="2034644"/>
            <a:ext cx="578930" cy="762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4" name="Isosceles Triangle 33"/>
          <p:cNvSpPr/>
          <p:nvPr/>
        </p:nvSpPr>
        <p:spPr>
          <a:xfrm rot="2648425">
            <a:off x="5236219" y="2023740"/>
            <a:ext cx="609600" cy="762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3" name="Isosceles Triangle 32"/>
          <p:cNvSpPr/>
          <p:nvPr/>
        </p:nvSpPr>
        <p:spPr>
          <a:xfrm rot="18942082">
            <a:off x="3145588" y="2023926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6" name="Isosceles Triangle 35"/>
          <p:cNvSpPr/>
          <p:nvPr/>
        </p:nvSpPr>
        <p:spPr>
          <a:xfrm rot="13619729">
            <a:off x="3156275" y="4188774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40" name="Isosceles Triangle 39"/>
          <p:cNvSpPr/>
          <p:nvPr/>
        </p:nvSpPr>
        <p:spPr>
          <a:xfrm rot="2791310">
            <a:off x="5254493" y="2034644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9261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1000">
        <p:circle/>
      </p:transition>
    </mc:Choice>
    <mc:Fallback>
      <p:transition spd="slow" advClick="0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th1134.photobucket.com/albums/m615/purplethumper11/th_DSCF02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2619987" y="1592215"/>
            <a:ext cx="3749040" cy="3749040"/>
          </a:xfrm>
          <a:prstGeom prst="sun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778746"/>
            <a:ext cx="2010247" cy="20313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r>
              <a:rPr lang="en-GB" b="1" dirty="0" smtClean="0">
                <a:solidFill>
                  <a:srgbClr val="006600"/>
                </a:solidFill>
              </a:rPr>
              <a:t>Territorial Dimension of the Observatory</a:t>
            </a: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  <a:p>
            <a:pPr algn="ctr"/>
            <a:endParaRPr lang="en-GB" b="1" dirty="0" smtClean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0538" y="6440739"/>
            <a:ext cx="132457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6600"/>
                </a:solidFill>
              </a:rPr>
              <a:t>Local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69838" y="6440739"/>
            <a:ext cx="14901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6600"/>
                </a:solidFill>
              </a:rPr>
              <a:t>Regional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56948" y="6440739"/>
            <a:ext cx="201024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6600"/>
                </a:solidFill>
              </a:rPr>
              <a:t>National </a:t>
            </a:r>
          </a:p>
        </p:txBody>
      </p:sp>
      <p:sp>
        <p:nvSpPr>
          <p:cNvPr id="30" name="Isosceles Triangle 29"/>
          <p:cNvSpPr/>
          <p:nvPr/>
        </p:nvSpPr>
        <p:spPr>
          <a:xfrm rot="13613349">
            <a:off x="3140102" y="4146676"/>
            <a:ext cx="609600" cy="762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162800" y="6440739"/>
            <a:ext cx="181485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6600"/>
                </a:solidFill>
              </a:rPr>
              <a:t>International</a:t>
            </a:r>
          </a:p>
        </p:txBody>
      </p:sp>
      <p:sp>
        <p:nvSpPr>
          <p:cNvPr id="32" name="Isosceles Triangle 31"/>
          <p:cNvSpPr/>
          <p:nvPr/>
        </p:nvSpPr>
        <p:spPr>
          <a:xfrm rot="8084915">
            <a:off x="5264362" y="4167024"/>
            <a:ext cx="609600" cy="776146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Isosceles Triangle 34"/>
          <p:cNvSpPr/>
          <p:nvPr/>
        </p:nvSpPr>
        <p:spPr>
          <a:xfrm rot="18939257">
            <a:off x="3149957" y="2034644"/>
            <a:ext cx="578930" cy="762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4" name="Isosceles Triangle 33"/>
          <p:cNvSpPr/>
          <p:nvPr/>
        </p:nvSpPr>
        <p:spPr>
          <a:xfrm rot="2648425">
            <a:off x="5236219" y="2023740"/>
            <a:ext cx="609600" cy="762000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3" name="Isosceles Triangle 32"/>
          <p:cNvSpPr/>
          <p:nvPr/>
        </p:nvSpPr>
        <p:spPr>
          <a:xfrm rot="18954165">
            <a:off x="3145588" y="2023926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6" name="Isosceles Triangle 35"/>
          <p:cNvSpPr/>
          <p:nvPr/>
        </p:nvSpPr>
        <p:spPr>
          <a:xfrm rot="13445665">
            <a:off x="3133839" y="4146807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37" name="Isosceles Triangle 36"/>
          <p:cNvSpPr/>
          <p:nvPr/>
        </p:nvSpPr>
        <p:spPr>
          <a:xfrm rot="8218351">
            <a:off x="5251851" y="4143196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40" name="Isosceles Triangle 39"/>
          <p:cNvSpPr/>
          <p:nvPr/>
        </p:nvSpPr>
        <p:spPr>
          <a:xfrm rot="2654812">
            <a:off x="5254493" y="2034644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6453468" y="4778746"/>
            <a:ext cx="2302098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To give the overall picture </a:t>
            </a:r>
            <a:r>
              <a:rPr lang="en-GB" b="1" dirty="0" smtClean="0">
                <a:solidFill>
                  <a:schemeClr val="bg1"/>
                </a:solidFill>
              </a:rPr>
              <a:t>across Europe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 via a multi-level observatory … </a:t>
            </a:r>
          </a:p>
        </p:txBody>
      </p:sp>
    </p:spTree>
    <p:extLst>
      <p:ext uri="{BB962C8B-B14F-4D97-AF65-F5344CB8AC3E}">
        <p14:creationId xmlns:p14="http://schemas.microsoft.com/office/powerpoint/2010/main" xmlns="" val="236296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5000">
        <p:circle/>
      </p:transition>
    </mc:Choice>
    <mc:Fallback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/>
      <p:bldP spid="31" grpId="0" animBg="1"/>
      <p:bldP spid="32" grpId="0"/>
      <p:bldP spid="35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2619987" y="1592215"/>
            <a:ext cx="3749040" cy="37490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20191" y="4113835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57600" y="2667000"/>
            <a:ext cx="1630680" cy="15756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0"/>
            <a:ext cx="2010247" cy="8617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Climate Change, </a:t>
            </a:r>
            <a:r>
              <a:rPr lang="en-GB" sz="1600" b="1" dirty="0">
                <a:solidFill>
                  <a:schemeClr val="tx2"/>
                </a:solidFill>
              </a:rPr>
              <a:t>E</a:t>
            </a:r>
            <a:r>
              <a:rPr lang="en-GB" sz="1600" b="1" dirty="0" smtClean="0">
                <a:solidFill>
                  <a:schemeClr val="tx2"/>
                </a:solidFill>
              </a:rPr>
              <a:t>nergy &amp; Resource </a:t>
            </a:r>
            <a:r>
              <a:rPr lang="en-GB" b="1" dirty="0" smtClean="0">
                <a:solidFill>
                  <a:schemeClr val="tx2"/>
                </a:solidFill>
              </a:rPr>
              <a:t>Efficiency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777364"/>
            <a:ext cx="201024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Natural and Cultural Heritage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371600"/>
            <a:ext cx="201024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Governance, Destination Management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325469"/>
            <a:ext cx="2008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Certification, Marketing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" y="2971800"/>
            <a:ext cx="20088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Knowledge Networking, Training and Education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968177"/>
            <a:ext cx="2008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Sustainable Travel and Transport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4242669"/>
            <a:ext cx="2008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Supply Chain Management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5657671"/>
            <a:ext cx="19812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Sustainable Consumption and Production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&amp;</a:t>
            </a:r>
            <a:r>
              <a:rPr lang="en-GB" b="1" dirty="0" smtClean="0">
                <a:solidFill>
                  <a:schemeClr val="tx2"/>
                </a:solidFill>
              </a:rPr>
              <a:t> Tourism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8478" y="11288"/>
            <a:ext cx="505133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…monitoring and reporting on 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3753" y="2111240"/>
            <a:ext cx="2010247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Command and Control </a:t>
            </a:r>
            <a:r>
              <a:rPr lang="en-GB" b="1" dirty="0" smtClean="0">
                <a:solidFill>
                  <a:srgbClr val="002060"/>
                </a:solidFill>
              </a:rPr>
              <a:t>Instruments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33752" y="3131668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Measurement  Instruments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19812" y="3868349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Economic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Instruments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46454" y="4645011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Supporting Instruments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33753" y="5445752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Voluntary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Instruments</a:t>
            </a:r>
          </a:p>
        </p:txBody>
      </p:sp>
      <p:sp>
        <p:nvSpPr>
          <p:cNvPr id="46" name="Oval 45"/>
          <p:cNvSpPr/>
          <p:nvPr/>
        </p:nvSpPr>
        <p:spPr>
          <a:xfrm>
            <a:off x="4265907" y="3214462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068478" y="6447674"/>
            <a:ext cx="125551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Local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88943" y="6440739"/>
            <a:ext cx="149017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Regional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61078" y="6440739"/>
            <a:ext cx="201024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National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84669" y="6440739"/>
            <a:ext cx="201024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International</a:t>
            </a:r>
          </a:p>
        </p:txBody>
      </p:sp>
      <p:sp>
        <p:nvSpPr>
          <p:cNvPr id="51" name="Isosceles Triangle 50"/>
          <p:cNvSpPr/>
          <p:nvPr/>
        </p:nvSpPr>
        <p:spPr>
          <a:xfrm rot="18802642">
            <a:off x="3145588" y="2023926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52" name="Isosceles Triangle 51"/>
          <p:cNvSpPr/>
          <p:nvPr/>
        </p:nvSpPr>
        <p:spPr>
          <a:xfrm rot="2648425">
            <a:off x="5236219" y="2023740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53" name="Isosceles Triangle 52"/>
          <p:cNvSpPr/>
          <p:nvPr/>
        </p:nvSpPr>
        <p:spPr>
          <a:xfrm rot="13508041">
            <a:off x="3107056" y="4122700"/>
            <a:ext cx="686664" cy="777188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Isosceles Triangle 53"/>
          <p:cNvSpPr/>
          <p:nvPr/>
        </p:nvSpPr>
        <p:spPr>
          <a:xfrm rot="7851376">
            <a:off x="5219431" y="4146745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7133753" y="0"/>
            <a:ext cx="2010247" cy="2031325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solidFill>
                <a:schemeClr val="tx2"/>
              </a:solidFill>
            </a:endParaRPr>
          </a:p>
          <a:p>
            <a:pPr algn="ctr"/>
            <a:r>
              <a:rPr lang="en-GB" b="1" dirty="0">
                <a:solidFill>
                  <a:schemeClr val="accent1"/>
                </a:solidFill>
              </a:rPr>
              <a:t>Competitive and Sustainable Tourism  Processes created by tools to meet Topic </a:t>
            </a:r>
            <a:r>
              <a:rPr lang="en-GB" b="1" dirty="0" smtClean="0">
                <a:solidFill>
                  <a:schemeClr val="accent1"/>
                </a:solidFill>
              </a:rPr>
              <a:t>Challenges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9987" y="609600"/>
            <a:ext cx="1037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Topics of interest …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21360" y="430887"/>
            <a:ext cx="1881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Processes that create competitiveness and sustainability … </a:t>
            </a:r>
            <a:endParaRPr lang="en-GB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72940" y="380620"/>
            <a:ext cx="0" cy="71990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611032" y="861774"/>
            <a:ext cx="90786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472940" y="861774"/>
            <a:ext cx="90786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69844" y="5657671"/>
            <a:ext cx="339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… and their territorial impacts </a:t>
            </a:r>
            <a:endParaRPr lang="en-GB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40353" y="861774"/>
            <a:ext cx="379634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553200" y="861774"/>
            <a:ext cx="593254" cy="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472940" y="5979074"/>
            <a:ext cx="0" cy="39189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862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rapezoid 34"/>
          <p:cNvSpPr/>
          <p:nvPr/>
        </p:nvSpPr>
        <p:spPr>
          <a:xfrm rot="20290432">
            <a:off x="4428433" y="5398879"/>
            <a:ext cx="2196987" cy="1068569"/>
          </a:xfrm>
          <a:prstGeom prst="trapezoi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rapezoid 35"/>
          <p:cNvSpPr/>
          <p:nvPr/>
        </p:nvSpPr>
        <p:spPr>
          <a:xfrm rot="17561288">
            <a:off x="5863640" y="3962799"/>
            <a:ext cx="2196987" cy="1068569"/>
          </a:xfrm>
          <a:prstGeom prst="trapezoid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rapezoid 33"/>
          <p:cNvSpPr/>
          <p:nvPr/>
        </p:nvSpPr>
        <p:spPr>
          <a:xfrm rot="1330103">
            <a:off x="2378388" y="5400384"/>
            <a:ext cx="2205607" cy="104833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rapezoid 32"/>
          <p:cNvSpPr/>
          <p:nvPr/>
        </p:nvSpPr>
        <p:spPr>
          <a:xfrm rot="4096482">
            <a:off x="893765" y="3936748"/>
            <a:ext cx="2238887" cy="10685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rapezoid 30"/>
          <p:cNvSpPr/>
          <p:nvPr/>
        </p:nvSpPr>
        <p:spPr>
          <a:xfrm rot="9458283">
            <a:off x="2373031" y="466715"/>
            <a:ext cx="2196987" cy="1068569"/>
          </a:xfrm>
          <a:prstGeom prst="trapezoi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rapezoid 31"/>
          <p:cNvSpPr/>
          <p:nvPr/>
        </p:nvSpPr>
        <p:spPr>
          <a:xfrm rot="6843750">
            <a:off x="932322" y="1887387"/>
            <a:ext cx="2196987" cy="10685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rapezoid 29"/>
          <p:cNvSpPr/>
          <p:nvPr/>
        </p:nvSpPr>
        <p:spPr>
          <a:xfrm rot="12099989">
            <a:off x="4410461" y="476645"/>
            <a:ext cx="2196987" cy="10685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rapezoid 25"/>
          <p:cNvSpPr/>
          <p:nvPr/>
        </p:nvSpPr>
        <p:spPr>
          <a:xfrm rot="14739929">
            <a:off x="5863639" y="1887563"/>
            <a:ext cx="2196987" cy="10685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2071237">
            <a:off x="2671342" y="5630437"/>
            <a:ext cx="1447800" cy="646331"/>
          </a:xfrm>
          <a:prstGeom prst="rect">
            <a:avLst/>
          </a:prstGeom>
          <a:solidFill>
            <a:srgbClr val="4F81BD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NGOs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542099" y="1488655"/>
            <a:ext cx="3926713" cy="3901996"/>
            <a:chOff x="2530085" y="1524828"/>
            <a:chExt cx="3926713" cy="3901996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4" name="Sun 3"/>
            <p:cNvSpPr/>
            <p:nvPr/>
          </p:nvSpPr>
          <p:spPr>
            <a:xfrm>
              <a:off x="2619987" y="1592215"/>
              <a:ext cx="3749040" cy="3749040"/>
            </a:xfrm>
            <a:prstGeom prst="su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/>
            <p:cNvSpPr/>
            <p:nvPr/>
          </p:nvSpPr>
          <p:spPr>
            <a:xfrm rot="6810785">
              <a:off x="2171953" y="2396388"/>
              <a:ext cx="1645920" cy="92965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/>
            <p:cNvSpPr/>
            <p:nvPr/>
          </p:nvSpPr>
          <p:spPr>
            <a:xfrm rot="1318247">
              <a:off x="3043560" y="4510977"/>
              <a:ext cx="1645920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/>
          </p:nvSpPr>
          <p:spPr>
            <a:xfrm rot="9451668">
              <a:off x="3064572" y="1524828"/>
              <a:ext cx="1641136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/>
          </p:nvSpPr>
          <p:spPr>
            <a:xfrm rot="17599718">
              <a:off x="5176638" y="3634832"/>
              <a:ext cx="1645920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2"/>
            <p:cNvSpPr/>
            <p:nvPr/>
          </p:nvSpPr>
          <p:spPr>
            <a:xfrm rot="20273343">
              <a:off x="4287999" y="4512424"/>
              <a:ext cx="1645920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/>
          </p:nvSpPr>
          <p:spPr>
            <a:xfrm rot="4093127">
              <a:off x="2164583" y="3631953"/>
              <a:ext cx="1645920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808707" y="2780935"/>
              <a:ext cx="1371600" cy="13716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064966" y="3009535"/>
              <a:ext cx="914400" cy="9144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293181" y="3257789"/>
              <a:ext cx="457200" cy="4572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9943" y="22610"/>
            <a:ext cx="2010247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Now we can match the stakeholders to the observatory knowledge base …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72359" y="5431775"/>
            <a:ext cx="2010247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To create informed multi-stakeholder </a:t>
            </a:r>
            <a:endParaRPr lang="en-GB" b="1" dirty="0"/>
          </a:p>
          <a:p>
            <a:pPr algn="ctr"/>
            <a:r>
              <a:rPr lang="en-GB" b="1" dirty="0"/>
              <a:t>d</a:t>
            </a:r>
            <a:r>
              <a:rPr lang="en-GB" b="1" dirty="0" smtClean="0"/>
              <a:t>ialogue and harmonized  work flows </a:t>
            </a: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xmlns="" val="1625077515"/>
              </p:ext>
            </p:extLst>
          </p:nvPr>
        </p:nvGraphicFramePr>
        <p:xfrm>
          <a:off x="3395242" y="2666206"/>
          <a:ext cx="2308554" cy="157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6" name="Picture 45" descr="b-gov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935916">
            <a:off x="6624810" y="2102090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b-ng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390399">
            <a:off x="2923914" y="5390651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4" descr="b-des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334870">
            <a:off x="5119588" y="641086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3" descr="b-busi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610136">
            <a:off x="6531026" y="4076598"/>
            <a:ext cx="7667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2" descr="b-aca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572941">
            <a:off x="1606994" y="2065301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7" descr="b-trav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116251">
            <a:off x="1667411" y="4040437"/>
            <a:ext cx="8064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945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th1134.photobucket.com/albums/m615/purplethumper11/th_DSCF02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rapezoid 34"/>
          <p:cNvSpPr/>
          <p:nvPr/>
        </p:nvSpPr>
        <p:spPr>
          <a:xfrm rot="20290432">
            <a:off x="4428433" y="5398879"/>
            <a:ext cx="2196987" cy="1068569"/>
          </a:xfrm>
          <a:prstGeom prst="trapezoi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rapezoid 35"/>
          <p:cNvSpPr/>
          <p:nvPr/>
        </p:nvSpPr>
        <p:spPr>
          <a:xfrm rot="17561288">
            <a:off x="5863640" y="3962799"/>
            <a:ext cx="2196987" cy="1068569"/>
          </a:xfrm>
          <a:prstGeom prst="trapezoid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rapezoid 33"/>
          <p:cNvSpPr/>
          <p:nvPr/>
        </p:nvSpPr>
        <p:spPr>
          <a:xfrm rot="1330103">
            <a:off x="2378388" y="5400384"/>
            <a:ext cx="2205607" cy="104833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rapezoid 32"/>
          <p:cNvSpPr/>
          <p:nvPr/>
        </p:nvSpPr>
        <p:spPr>
          <a:xfrm rot="4096482">
            <a:off x="922471" y="3956210"/>
            <a:ext cx="2196987" cy="10685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rapezoid 30"/>
          <p:cNvSpPr/>
          <p:nvPr/>
        </p:nvSpPr>
        <p:spPr>
          <a:xfrm rot="9458283">
            <a:off x="2362654" y="532015"/>
            <a:ext cx="2196987" cy="1068569"/>
          </a:xfrm>
          <a:prstGeom prst="trapezoi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rapezoid 31"/>
          <p:cNvSpPr/>
          <p:nvPr/>
        </p:nvSpPr>
        <p:spPr>
          <a:xfrm rot="6843750">
            <a:off x="932322" y="1887387"/>
            <a:ext cx="2196987" cy="10685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rapezoid 29"/>
          <p:cNvSpPr/>
          <p:nvPr/>
        </p:nvSpPr>
        <p:spPr>
          <a:xfrm rot="12099989">
            <a:off x="4410461" y="476645"/>
            <a:ext cx="2196987" cy="10685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rapezoid 25"/>
          <p:cNvSpPr/>
          <p:nvPr/>
        </p:nvSpPr>
        <p:spPr>
          <a:xfrm rot="14739929">
            <a:off x="5863639" y="1887563"/>
            <a:ext cx="2196987" cy="10685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2071237">
            <a:off x="2671342" y="5630437"/>
            <a:ext cx="1447800" cy="646331"/>
          </a:xfrm>
          <a:prstGeom prst="rect">
            <a:avLst/>
          </a:prstGeom>
          <a:solidFill>
            <a:srgbClr val="4F81BD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NGOs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542099" y="1488655"/>
            <a:ext cx="3926713" cy="3901996"/>
            <a:chOff x="2530085" y="1524828"/>
            <a:chExt cx="3926713" cy="3901996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4" name="Sun 3"/>
            <p:cNvSpPr/>
            <p:nvPr/>
          </p:nvSpPr>
          <p:spPr>
            <a:xfrm>
              <a:off x="2619987" y="1592215"/>
              <a:ext cx="3749040" cy="3749040"/>
            </a:xfrm>
            <a:prstGeom prst="su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/>
            <p:cNvSpPr/>
            <p:nvPr/>
          </p:nvSpPr>
          <p:spPr>
            <a:xfrm rot="6810785">
              <a:off x="2171953" y="2396388"/>
              <a:ext cx="1645920" cy="92965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Isosceles Triangle 7"/>
            <p:cNvSpPr/>
            <p:nvPr/>
          </p:nvSpPr>
          <p:spPr>
            <a:xfrm rot="1318247">
              <a:off x="3043560" y="4510977"/>
              <a:ext cx="1645920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/>
          </p:nvSpPr>
          <p:spPr>
            <a:xfrm rot="9451668">
              <a:off x="3064572" y="1524828"/>
              <a:ext cx="1641136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/>
          </p:nvSpPr>
          <p:spPr>
            <a:xfrm rot="17599718">
              <a:off x="5176638" y="3634832"/>
              <a:ext cx="1645920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Isosceles Triangle 12"/>
            <p:cNvSpPr/>
            <p:nvPr/>
          </p:nvSpPr>
          <p:spPr>
            <a:xfrm rot="20273343">
              <a:off x="4287999" y="4512424"/>
              <a:ext cx="1645920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/>
          </p:nvSpPr>
          <p:spPr>
            <a:xfrm rot="4093127">
              <a:off x="2164583" y="3631953"/>
              <a:ext cx="1645920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808707" y="2780935"/>
              <a:ext cx="1371600" cy="13716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4064966" y="3009535"/>
              <a:ext cx="914400" cy="9144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293181" y="3257789"/>
              <a:ext cx="457200" cy="4572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9943" y="22610"/>
            <a:ext cx="2010247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To exchange and transfer knowledge on good practice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16279" y="6084339"/>
            <a:ext cx="201024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 </a:t>
            </a:r>
            <a:r>
              <a:rPr lang="en-GB" b="1" dirty="0"/>
              <a:t>and </a:t>
            </a:r>
            <a:r>
              <a:rPr lang="en-GB" b="1" dirty="0" smtClean="0"/>
              <a:t> market-place activity…</a:t>
            </a:r>
            <a:endParaRPr lang="en-GB" b="1" dirty="0" smtClean="0">
              <a:solidFill>
                <a:schemeClr val="bg2"/>
              </a:solidFill>
            </a:endParaRP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xmlns="" val="1504298389"/>
              </p:ext>
            </p:extLst>
          </p:nvPr>
        </p:nvGraphicFramePr>
        <p:xfrm>
          <a:off x="3395242" y="2666206"/>
          <a:ext cx="2308554" cy="157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6" name="Picture 45" descr="b-gov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935916">
            <a:off x="6624810" y="2102090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b-ngo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390399">
            <a:off x="2923914" y="5390651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4" descr="b-dest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334870">
            <a:off x="5119588" y="641086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3" descr="b-busi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610136">
            <a:off x="6531026" y="4076598"/>
            <a:ext cx="7667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2" descr="b-aca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572941">
            <a:off x="1606994" y="2065301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7" descr="b-trav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116251">
            <a:off x="1667411" y="4040437"/>
            <a:ext cx="8064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b-pract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287079">
            <a:off x="3177011" y="626561"/>
            <a:ext cx="7635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9" descr="b-market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200872">
            <a:off x="5240915" y="5456114"/>
            <a:ext cx="8397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771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th1134.photobucket.com/albums/m615/purplethumper11/th_DSCF02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2" descr="b-ac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25" y="1700213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3" descr="b-bus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7667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4" descr="b-des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5" descr="b-gov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13" y="1665288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6" descr="b-n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5338" y="1665288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7" descr="b-trav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12088" y="1736725"/>
            <a:ext cx="8064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8" descr="b-who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2613" y="4724400"/>
            <a:ext cx="8207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9" descr="b-market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40650" y="4724400"/>
            <a:ext cx="8397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50" descr="b-ob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375" y="4762500"/>
            <a:ext cx="7889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51" descr="b-prac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25" y="4724400"/>
            <a:ext cx="7635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52" descr="b-pub-too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825" y="4773613"/>
            <a:ext cx="801688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53" descr="b-top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513" y="4762500"/>
            <a:ext cx="7461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Content Placeholder 1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265" t="16978" r="24924" b="15358"/>
          <a:stretch>
            <a:fillRect/>
          </a:stretch>
        </p:blipFill>
        <p:spPr bwMode="auto">
          <a:xfrm>
            <a:off x="3563938" y="2608263"/>
            <a:ext cx="214471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4635500" y="2492375"/>
            <a:ext cx="681038" cy="11652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024313" y="3657600"/>
            <a:ext cx="611187" cy="112077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635500" y="2420938"/>
            <a:ext cx="1741488" cy="12366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635500" y="2420938"/>
            <a:ext cx="3249613" cy="12366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635500" y="3657600"/>
            <a:ext cx="1881188" cy="112077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635500" y="3657600"/>
            <a:ext cx="3176588" cy="112077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8446" idx="0"/>
          </p:cNvCxnSpPr>
          <p:nvPr/>
        </p:nvCxnSpPr>
        <p:spPr>
          <a:xfrm flipH="1" flipV="1">
            <a:off x="4635500" y="3657600"/>
            <a:ext cx="842963" cy="11160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03350" y="2349500"/>
            <a:ext cx="3232150" cy="13081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843213" y="2349500"/>
            <a:ext cx="1792287" cy="13081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1331913" y="3665538"/>
            <a:ext cx="3303587" cy="11128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941638" y="3665538"/>
            <a:ext cx="1693862" cy="11128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952875" y="2420938"/>
            <a:ext cx="682625" cy="1244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572" t="22148" r="8858" b="22148"/>
          <a:stretch>
            <a:fillRect/>
          </a:stretch>
        </p:blipFill>
        <p:spPr bwMode="auto">
          <a:xfrm>
            <a:off x="3055329" y="2582863"/>
            <a:ext cx="3160342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2613" y="609600"/>
            <a:ext cx="779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… </a:t>
            </a:r>
            <a:r>
              <a:rPr lang="en-GB" sz="2400" dirty="0" smtClean="0">
                <a:solidFill>
                  <a:schemeClr val="bg2"/>
                </a:solidFill>
              </a:rPr>
              <a:t>creating the Virtual European Tourism Observatory, piloted in the </a:t>
            </a:r>
            <a:r>
              <a:rPr lang="en-GB" sz="2400" dirty="0" err="1" smtClean="0">
                <a:solidFill>
                  <a:schemeClr val="bg2"/>
                </a:solidFill>
              </a:rPr>
              <a:t>DestiNet</a:t>
            </a:r>
            <a:r>
              <a:rPr lang="en-GB" sz="2400" dirty="0" smtClean="0">
                <a:solidFill>
                  <a:schemeClr val="bg2"/>
                </a:solidFill>
              </a:rPr>
              <a:t> Portal </a:t>
            </a:r>
            <a:endParaRPr lang="en-GB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14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5572125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000" b="1" dirty="0"/>
              <a:t>Virtual </a:t>
            </a:r>
            <a:r>
              <a:rPr lang="en-US" sz="2000" b="1" dirty="0" smtClean="0"/>
              <a:t>Tourism Observatory – aggregated from the local destination level to the European Level – a decentralized work flow behind the on line clustered coherence.  Each member state, each European region, each destination sharing the system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2" descr="114"/>
          <p:cNvSpPr txBox="1">
            <a:spLocks noChangeArrowheads="1"/>
          </p:cNvSpPr>
          <p:nvPr/>
        </p:nvSpPr>
        <p:spPr bwMode="auto">
          <a:xfrm>
            <a:off x="1447800" y="1295400"/>
            <a:ext cx="5943600" cy="3895725"/>
          </a:xfrm>
          <a:prstGeom prst="rect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European-wide Tourism Learning Area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Network Structure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572" t="22148" r="8858" b="22148"/>
          <a:stretch>
            <a:fillRect/>
          </a:stretch>
        </p:blipFill>
        <p:spPr bwMode="auto">
          <a:xfrm>
            <a:off x="3911600" y="1828800"/>
            <a:ext cx="1279549" cy="72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74638"/>
            <a:ext cx="8458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81074" y="3429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How should it be structured?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990600"/>
            <a:ext cx="59436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The European Virtual Tourism Observatory 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63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1143000"/>
          </a:xfrm>
        </p:spPr>
        <p:txBody>
          <a:bodyPr>
            <a:normAutofit/>
          </a:bodyPr>
          <a:lstStyle/>
          <a:p>
            <a:pPr algn="l"/>
            <a:r>
              <a:rPr lang="en-GB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the decentralised observatory model </a:t>
            </a:r>
            <a:r>
              <a:rPr lang="en-GB" sz="2700" dirty="0" smtClean="0">
                <a:solidFill>
                  <a:schemeClr val="tx2"/>
                </a:solidFill>
              </a:rPr>
              <a:t>–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collaborative approach to knowledge management based on partnership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agreements that build up the observatory as a European mosaic is the most feasible way such an observatory would come in to being.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mosaic would include the following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existing or new partnership arrangements with institutions such as: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Level: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UNWTO, OECD, UNEP, WRI, GRI, GSTC,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DestiNet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Directorates, Eurostat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EEA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–Member states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 departments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economics,  tourism and environment ministries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– coordination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tourism development,  statistical collection and marketing agencies 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Destinations – DMO, administrative and business networks, NGOs, consumers/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travellers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33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79286" y="-3629716"/>
            <a:ext cx="20975986" cy="15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Financing the implementation </a:t>
            </a:r>
            <a:r>
              <a:rPr lang="en-US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within the EU budget mechanisms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05400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down implementation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Eurostat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long history of collaboration over statistical collection with member states. This now needs a Commission wide review of statistical procedures that allows the latest ICT developments to improve the availability and timeliness of data flows from the regions to the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vice-versa. 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 , key directorates in the Commission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work towards directing structural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funds and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development budgets to such 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it will need a large scale resource injection to move to this decentralized model.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Bottom up Implementation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 ,when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approached on a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or country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country basis, the mosaic can still be built within budgetary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restrictions of national and regional statistical reporting systems related to research, publicity and marketing budgets.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9028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lue &amp;amp; pink eye shadows, mascara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7" y="0"/>
            <a:ext cx="9189647" cy="68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2900"/>
            <a:ext cx="8153400" cy="110732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Now, its time to work out how to do all this.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2382332"/>
      </p:ext>
    </p:extLst>
  </p:cSld>
  <p:clrMapOvr>
    <a:masterClrMapping/>
  </p:clrMapOvr>
  <p:transition spd="slow" advClick="0" advTm="1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lue &amp;amp; pink eye shadows, mascara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7" y="0"/>
            <a:ext cx="9189647" cy="68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224296"/>
      </p:ext>
    </p:extLst>
  </p:cSld>
  <p:clrMapOvr>
    <a:masterClrMapping/>
  </p:clrMapOvr>
  <p:transition spd="slow" advClick="0" advTm="100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762000"/>
            <a:ext cx="12420597" cy="93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PART II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Developing the </a:t>
            </a:r>
            <a:r>
              <a:rPr lang="en-GB" dirty="0">
                <a:solidFill>
                  <a:srgbClr val="000000"/>
                </a:solidFill>
              </a:rPr>
              <a:t>o</a:t>
            </a:r>
            <a:r>
              <a:rPr lang="en-GB" dirty="0" smtClean="0">
                <a:solidFill>
                  <a:srgbClr val="000000"/>
                </a:solidFill>
              </a:rPr>
              <a:t>bservatory concept using the FAST-LAIN project’s </a:t>
            </a:r>
            <a:r>
              <a:rPr lang="en-GB" i="1" dirty="0" smtClean="0">
                <a:solidFill>
                  <a:srgbClr val="000000"/>
                </a:solidFill>
              </a:rPr>
              <a:t>Learning Area </a:t>
            </a:r>
            <a:r>
              <a:rPr lang="en-GB" dirty="0" smtClean="0">
                <a:solidFill>
                  <a:srgbClr val="000000"/>
                </a:solidFill>
              </a:rPr>
              <a:t>approach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(Manual </a:t>
            </a:r>
            <a:r>
              <a:rPr lang="en-GB" smtClean="0">
                <a:solidFill>
                  <a:schemeClr val="bg1"/>
                </a:solidFill>
              </a:rPr>
              <a:t>slide advancement) </a:t>
            </a: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971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227" y="480988"/>
            <a:ext cx="6415088" cy="1612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9" name="Text Box 43"/>
          <p:cNvSpPr txBox="1">
            <a:spLocks noChangeArrowheads="1"/>
          </p:cNvSpPr>
          <p:nvPr/>
        </p:nvSpPr>
        <p:spPr bwMode="auto">
          <a:xfrm>
            <a:off x="533400" y="5405438"/>
            <a:ext cx="6415088" cy="10144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/>
          </a:p>
          <a:p>
            <a:pPr eaLnBrk="1" hangingPunct="1">
              <a:spcBef>
                <a:spcPct val="50000"/>
              </a:spcBef>
            </a:pPr>
            <a:endParaRPr lang="de-DE"/>
          </a:p>
        </p:txBody>
      </p:sp>
      <p:sp>
        <p:nvSpPr>
          <p:cNvPr id="2068" name="Text Box 42"/>
          <p:cNvSpPr txBox="1">
            <a:spLocks noChangeArrowheads="1"/>
          </p:cNvSpPr>
          <p:nvPr/>
        </p:nvSpPr>
        <p:spPr bwMode="auto">
          <a:xfrm>
            <a:off x="6948488" y="476250"/>
            <a:ext cx="1943100" cy="594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/>
          </a:p>
          <a:p>
            <a:pPr eaLnBrk="1" hangingPunct="1">
              <a:spcBef>
                <a:spcPct val="50000"/>
              </a:spcBef>
            </a:pPr>
            <a:endParaRPr lang="de-DE"/>
          </a:p>
          <a:p>
            <a:pPr eaLnBrk="1" hangingPunct="1">
              <a:spcBef>
                <a:spcPct val="50000"/>
              </a:spcBef>
            </a:pPr>
            <a:endParaRPr lang="de-DE"/>
          </a:p>
          <a:p>
            <a:pPr eaLnBrk="1" hangingPunct="1">
              <a:spcBef>
                <a:spcPct val="50000"/>
              </a:spcBef>
            </a:pPr>
            <a:endParaRPr lang="de-DE"/>
          </a:p>
          <a:p>
            <a:pPr eaLnBrk="1" hangingPunct="1">
              <a:spcBef>
                <a:spcPct val="50000"/>
              </a:spcBef>
            </a:pPr>
            <a:endParaRPr lang="de-DE"/>
          </a:p>
          <a:p>
            <a:pPr eaLnBrk="1" hangingPunct="1">
              <a:spcBef>
                <a:spcPct val="50000"/>
              </a:spcBef>
            </a:pPr>
            <a:endParaRPr lang="de-DE"/>
          </a:p>
          <a:p>
            <a:pPr eaLnBrk="1" hangingPunct="1">
              <a:spcBef>
                <a:spcPct val="50000"/>
              </a:spcBef>
            </a:pPr>
            <a:endParaRPr lang="de-DE"/>
          </a:p>
          <a:p>
            <a:pPr eaLnBrk="1" hangingPunct="1">
              <a:spcBef>
                <a:spcPct val="50000"/>
              </a:spcBef>
            </a:pPr>
            <a:endParaRPr lang="de-DE"/>
          </a:p>
          <a:p>
            <a:pPr eaLnBrk="1" hangingPunct="1">
              <a:spcBef>
                <a:spcPct val="50000"/>
              </a:spcBef>
            </a:pPr>
            <a:endParaRPr lang="de-DE"/>
          </a:p>
          <a:p>
            <a:pPr eaLnBrk="1" hangingPunct="1">
              <a:spcBef>
                <a:spcPct val="50000"/>
              </a:spcBef>
            </a:pPr>
            <a:endParaRPr lang="de-DE"/>
          </a:p>
          <a:p>
            <a:pPr eaLnBrk="1" hangingPunct="1">
              <a:spcBef>
                <a:spcPct val="50000"/>
              </a:spcBef>
            </a:pPr>
            <a:endParaRPr lang="de-DE"/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54831" y="289402"/>
            <a:ext cx="6408738" cy="4968875"/>
          </a:xfrm>
          <a:noFill/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  <a:tabLst>
                <a:tab pos="1979613" algn="l"/>
              </a:tabLst>
            </a:pPr>
            <a:r>
              <a:rPr lang="en-US" sz="2000" b="1" dirty="0" smtClean="0">
                <a:solidFill>
                  <a:srgbClr val="FFFF00"/>
                </a:solidFill>
                <a:cs typeface="Arial" charset="0"/>
              </a:rPr>
              <a:t/>
            </a:r>
            <a:br>
              <a:rPr lang="en-US" sz="2000" b="1" dirty="0" smtClean="0">
                <a:solidFill>
                  <a:srgbClr val="FFFF00"/>
                </a:solidFill>
                <a:cs typeface="Arial" charset="0"/>
              </a:rPr>
            </a:br>
            <a:r>
              <a:rPr lang="en-US" sz="2000" b="1" dirty="0" smtClean="0">
                <a:solidFill>
                  <a:srgbClr val="002060"/>
                </a:solidFill>
                <a:cs typeface="Arial" charset="0"/>
              </a:rPr>
              <a:t>FURTHER ACTION ON SUSTAINABLE TOURISM 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1" dirty="0" smtClean="0">
                <a:solidFill>
                  <a:srgbClr val="002060"/>
                </a:solidFill>
                <a:cs typeface="Arial" charset="0"/>
              </a:rPr>
              <a:t>LEARNING AREA </a:t>
            </a:r>
            <a:br>
              <a:rPr lang="en-US" sz="2000" b="1" dirty="0" smtClean="0">
                <a:solidFill>
                  <a:srgbClr val="002060"/>
                </a:solidFill>
                <a:cs typeface="Arial" charset="0"/>
              </a:rPr>
            </a:br>
            <a:r>
              <a:rPr lang="en-US" sz="2000" b="1" dirty="0" smtClean="0">
                <a:solidFill>
                  <a:srgbClr val="002060"/>
                </a:solidFill>
                <a:cs typeface="Arial" charset="0"/>
              </a:rPr>
              <a:t>INNOVATION NETWORKS</a:t>
            </a: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cs typeface="Arial" charset="0"/>
              </a:rPr>
            </a:br>
            <a:r>
              <a:rPr lang="en-US" sz="1800" dirty="0" smtClean="0">
                <a:solidFill>
                  <a:srgbClr val="FFFF00"/>
                </a:solidFill>
                <a:cs typeface="Arial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cs typeface="Arial" charset="0"/>
              </a:rPr>
            </a:br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en-US" sz="1800" b="1" dirty="0">
                <a:solidFill>
                  <a:srgbClr val="FFFF00"/>
                </a:solidFill>
              </a:rPr>
              <a:t/>
            </a:r>
            <a:br>
              <a:rPr lang="en-US" sz="1800" b="1" dirty="0">
                <a:solidFill>
                  <a:srgbClr val="FFFF00"/>
                </a:solidFill>
              </a:rPr>
            </a:br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en-US" sz="1800" b="1" dirty="0">
                <a:solidFill>
                  <a:srgbClr val="FFFF00"/>
                </a:solidFill>
              </a:rPr>
              <a:t/>
            </a:r>
            <a:br>
              <a:rPr lang="en-US" sz="1800" b="1" dirty="0">
                <a:solidFill>
                  <a:srgbClr val="FFFF00"/>
                </a:solidFill>
              </a:rPr>
            </a:br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en-US" sz="1800" b="1" dirty="0">
                <a:solidFill>
                  <a:srgbClr val="FFFF00"/>
                </a:solidFill>
              </a:rPr>
              <a:t/>
            </a:r>
            <a:br>
              <a:rPr lang="en-US" sz="1800" b="1" dirty="0">
                <a:solidFill>
                  <a:srgbClr val="FFFF00"/>
                </a:solidFill>
              </a:rPr>
            </a:br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r>
              <a:rPr lang="en-US" sz="1800" b="1" dirty="0">
                <a:solidFill>
                  <a:srgbClr val="FFFF00"/>
                </a:solidFill>
              </a:rPr>
              <a:t/>
            </a:r>
            <a:br>
              <a:rPr lang="en-US" sz="1800" b="1" dirty="0">
                <a:solidFill>
                  <a:srgbClr val="FFFF00"/>
                </a:solidFill>
              </a:rPr>
            </a:br>
            <a:r>
              <a:rPr lang="en-US" sz="1800" b="1" dirty="0" smtClean="0">
                <a:solidFill>
                  <a:srgbClr val="FFFF00"/>
                </a:solidFill>
              </a:rPr>
              <a:t/>
            </a:r>
            <a:br>
              <a:rPr lang="en-US" sz="1800" b="1" dirty="0" smtClean="0">
                <a:solidFill>
                  <a:srgbClr val="FFFF00"/>
                </a:solidFill>
              </a:rPr>
            </a:br>
            <a:endParaRPr lang="en-US" sz="3200" b="1" dirty="0" smtClean="0">
              <a:solidFill>
                <a:srgbClr val="FFFF00"/>
              </a:solidFill>
              <a:cs typeface="Arial" charset="0"/>
            </a:endParaRPr>
          </a:p>
        </p:txBody>
      </p:sp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6973888" y="506413"/>
          <a:ext cx="1873250" cy="438150"/>
        </p:xfrm>
        <a:graphic>
          <a:graphicData uri="http://schemas.openxmlformats.org/presentationml/2006/ole">
            <p:oleObj spid="_x0000_s2289" r:id="rId3" imgW="9523810" imgH="2152951" progId="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7263" y="1031875"/>
            <a:ext cx="1384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7263" y="2782888"/>
            <a:ext cx="13684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94600" y="4539139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50138" y="3481578"/>
            <a:ext cx="982662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5200" y="5368925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69048" y="1808071"/>
            <a:ext cx="1216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39075" y="5362575"/>
            <a:ext cx="6921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C:\Users\herbert\Documents\_Dokumente VON ECOTRANS1\Downloads\Lund logo_home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2800" y="5972176"/>
            <a:ext cx="149542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://destinet.eu/images/CIP%20logo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3107" y="986024"/>
            <a:ext cx="13430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2500" y="5616575"/>
            <a:ext cx="5334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76725" y="5672138"/>
            <a:ext cx="4810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46150" y="5610225"/>
            <a:ext cx="1131888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4" name="Rectangle 34"/>
          <p:cNvSpPr>
            <a:spLocks noChangeArrowheads="1"/>
          </p:cNvSpPr>
          <p:nvPr/>
        </p:nvSpPr>
        <p:spPr bwMode="auto">
          <a:xfrm>
            <a:off x="919163" y="1012384"/>
            <a:ext cx="1412875" cy="8002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de-DE" b="1" dirty="0">
                <a:solidFill>
                  <a:srgbClr val="3366CC"/>
                </a:solidFill>
              </a:rPr>
              <a:t>DestiNet</a:t>
            </a:r>
          </a:p>
          <a:p>
            <a:pPr algn="ctr" eaLnBrk="0" hangingPunct="0"/>
            <a:endParaRPr lang="de-DE" sz="2800" b="1" dirty="0">
              <a:solidFill>
                <a:srgbClr val="3366CC"/>
              </a:solidFill>
            </a:endParaRPr>
          </a:p>
        </p:txBody>
      </p:sp>
      <p:pic>
        <p:nvPicPr>
          <p:cNvPr id="5" name="Picture 3" descr="logoleiste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9163" y="1627004"/>
            <a:ext cx="1412875" cy="3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logoleiste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14538" y="5632450"/>
            <a:ext cx="13033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41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9338" y="5675313"/>
            <a:ext cx="165735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0" name="TextBox 2"/>
          <p:cNvSpPr txBox="1">
            <a:spLocks noChangeArrowheads="1"/>
          </p:cNvSpPr>
          <p:nvPr/>
        </p:nvSpPr>
        <p:spPr bwMode="auto">
          <a:xfrm>
            <a:off x="2466181" y="1012384"/>
            <a:ext cx="254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FAST-LAIN</a:t>
            </a: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539317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43"/>
          <p:cNvSpPr txBox="1">
            <a:spLocks noChangeArrowheads="1"/>
          </p:cNvSpPr>
          <p:nvPr/>
        </p:nvSpPr>
        <p:spPr bwMode="auto">
          <a:xfrm rot="5400000">
            <a:off x="-2436031" y="3176099"/>
            <a:ext cx="5938862" cy="5486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/>
          </a:p>
          <a:p>
            <a:pPr eaLnBrk="1" hangingPunct="1">
              <a:spcBef>
                <a:spcPct val="5000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87954842"/>
      </p:ext>
    </p:extLst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1690110"/>
              </p:ext>
            </p:extLst>
          </p:nvPr>
        </p:nvGraphicFramePr>
        <p:xfrm>
          <a:off x="0" y="338138"/>
          <a:ext cx="9144000" cy="6519862"/>
        </p:xfrm>
        <a:graphic>
          <a:graphicData uri="http://schemas.openxmlformats.org/presentationml/2006/ole">
            <p:oleObj spid="_x0000_s3312" name="Slide" r:id="rId3" imgW="1869895" imgH="1402152" progId="">
              <p:embed/>
            </p:oleObj>
          </a:graphicData>
        </a:graphic>
      </p:graphicFrame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Measuring Competitive, Responsible and Sustainable Tourism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 in Europe </a:t>
            </a:r>
            <a:r>
              <a:rPr lang="en-US" sz="2400" b="1" dirty="0" smtClean="0">
                <a:solidFill>
                  <a:schemeClr val="tx2"/>
                </a:solidFill>
              </a:rPr>
              <a:t>– the FAST-LAIN Project</a:t>
            </a:r>
          </a:p>
        </p:txBody>
      </p:sp>
      <p:sp>
        <p:nvSpPr>
          <p:cNvPr id="2" name="Oval 1"/>
          <p:cNvSpPr/>
          <p:nvPr/>
        </p:nvSpPr>
        <p:spPr>
          <a:xfrm>
            <a:off x="2133600" y="916295"/>
            <a:ext cx="4724400" cy="13788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9941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48734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What </a:t>
            </a:r>
            <a:r>
              <a:rPr lang="en-GB" sz="2400" dirty="0">
                <a:solidFill>
                  <a:schemeClr val="tx2"/>
                </a:solidFill>
              </a:rPr>
              <a:t>d</a:t>
            </a:r>
            <a:r>
              <a:rPr lang="en-GB" sz="2400" dirty="0" smtClean="0">
                <a:solidFill>
                  <a:schemeClr val="tx2"/>
                </a:solidFill>
              </a:rPr>
              <a:t>o </a:t>
            </a:r>
            <a:r>
              <a:rPr lang="en-GB" sz="2400" dirty="0">
                <a:solidFill>
                  <a:schemeClr val="tx2"/>
                </a:solidFill>
              </a:rPr>
              <a:t>w</a:t>
            </a:r>
            <a:r>
              <a:rPr lang="en-GB" sz="2400" dirty="0" smtClean="0">
                <a:solidFill>
                  <a:schemeClr val="tx2"/>
                </a:solidFill>
              </a:rPr>
              <a:t>e need to observe, how do we observe it and other key overlapping questions?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250" y="3239463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Who are the stakeholders who have an interest in such an observatory?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90057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How should it be structured and operated?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050" y="3388966"/>
            <a:ext cx="219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How can we afford to do this, and who should pay for setting it up and running it?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9750" y="164762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What is its mission statement and scope?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1400" y="473252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What will be its work programme?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314450" y="4352135"/>
            <a:ext cx="3314700" cy="2053449"/>
          </a:xfrm>
          <a:prstGeom prst="wedgeEllipseCallout">
            <a:avLst>
              <a:gd name="adj1" fmla="val -41395"/>
              <a:gd name="adj2" fmla="val 740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Callout 12"/>
          <p:cNvSpPr/>
          <p:nvPr/>
        </p:nvSpPr>
        <p:spPr>
          <a:xfrm>
            <a:off x="4165600" y="1001348"/>
            <a:ext cx="3314700" cy="2053449"/>
          </a:xfrm>
          <a:prstGeom prst="wedgeEllipseCallout">
            <a:avLst>
              <a:gd name="adj1" fmla="val 60521"/>
              <a:gd name="adj2" fmla="val 239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Callout 13"/>
          <p:cNvSpPr/>
          <p:nvPr/>
        </p:nvSpPr>
        <p:spPr>
          <a:xfrm>
            <a:off x="285750" y="3136068"/>
            <a:ext cx="2990850" cy="2053449"/>
          </a:xfrm>
          <a:prstGeom prst="wedgeEllipseCallout">
            <a:avLst>
              <a:gd name="adj1" fmla="val -41395"/>
              <a:gd name="adj2" fmla="val 740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Callout 14"/>
          <p:cNvSpPr/>
          <p:nvPr/>
        </p:nvSpPr>
        <p:spPr>
          <a:xfrm>
            <a:off x="2743200" y="2701100"/>
            <a:ext cx="3314700" cy="2053449"/>
          </a:xfrm>
          <a:prstGeom prst="wedgeEllipseCallout">
            <a:avLst>
              <a:gd name="adj1" fmla="val 7647"/>
              <a:gd name="adj2" fmla="val 1309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Callout 15"/>
          <p:cNvSpPr/>
          <p:nvPr/>
        </p:nvSpPr>
        <p:spPr>
          <a:xfrm>
            <a:off x="4552950" y="3990389"/>
            <a:ext cx="3314700" cy="2053449"/>
          </a:xfrm>
          <a:prstGeom prst="wedgeEllipseCallout">
            <a:avLst>
              <a:gd name="adj1" fmla="val 62053"/>
              <a:gd name="adj2" fmla="val 616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848600" y="1001348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C00000"/>
                </a:solidFill>
              </a:rPr>
              <a:t>?</a:t>
            </a:r>
            <a:endParaRPr lang="en-GB" sz="9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5013926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C00000"/>
                </a:solidFill>
              </a:rPr>
              <a:t>?</a:t>
            </a:r>
            <a:endParaRPr lang="en-GB" sz="96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310387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>
                <a:solidFill>
                  <a:srgbClr val="C00000"/>
                </a:solidFill>
              </a:rPr>
              <a:t>?</a:t>
            </a:r>
            <a:endParaRPr lang="en-GB" sz="96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311326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What information should it contain , and how will it present the information?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372100" y="2535846"/>
            <a:ext cx="3314700" cy="2053449"/>
          </a:xfrm>
          <a:prstGeom prst="wedgeEllipseCallout">
            <a:avLst>
              <a:gd name="adj1" fmla="val 41747"/>
              <a:gd name="adj2" fmla="val 851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Callout 21"/>
          <p:cNvSpPr/>
          <p:nvPr/>
        </p:nvSpPr>
        <p:spPr>
          <a:xfrm>
            <a:off x="1085850" y="1335517"/>
            <a:ext cx="3314700" cy="2053449"/>
          </a:xfrm>
          <a:prstGeom prst="wedgeEllipseCallout">
            <a:avLst>
              <a:gd name="adj1" fmla="val -65533"/>
              <a:gd name="adj2" fmla="val 406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733550" y="4722425"/>
            <a:ext cx="2571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What existing processes can it be linked to in order to avoid duplication and develop synergy?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1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831707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… </a:t>
            </a:r>
            <a:r>
              <a:rPr lang="en-GB" i="1" dirty="0" smtClean="0">
                <a:solidFill>
                  <a:schemeClr val="tx2"/>
                </a:solidFill>
              </a:rPr>
              <a:t>we need to design </a:t>
            </a:r>
            <a:r>
              <a:rPr lang="en-GB" b="1" i="1" dirty="0" smtClean="0">
                <a:solidFill>
                  <a:schemeClr val="tx2"/>
                </a:solidFill>
              </a:rPr>
              <a:t>a virtual observatory for mapping, measuring,  monitoring and reporting on European tourism development  processes in a global economy  …  </a:t>
            </a:r>
            <a:endParaRPr lang="en-GB" b="1" i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0" y="380999"/>
            <a:ext cx="295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FAST-LAIN </a:t>
            </a:r>
            <a:r>
              <a:rPr lang="en-GB" sz="2400" dirty="0" smtClean="0">
                <a:solidFill>
                  <a:schemeClr val="tx2"/>
                </a:solidFill>
              </a:rPr>
              <a:t>Thinking …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04800" y="1315134"/>
            <a:ext cx="4533900" cy="3341470"/>
          </a:xfrm>
          <a:prstGeom prst="cloudCallout">
            <a:avLst>
              <a:gd name="adj1" fmla="val 36590"/>
              <a:gd name="adj2" fmla="val 841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90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2650" y="160020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tx2"/>
                </a:solidFill>
              </a:rPr>
              <a:t>This is a concept for a European-level, virtual tourism observatory  -</a:t>
            </a:r>
          </a:p>
          <a:p>
            <a:pPr algn="ctr"/>
            <a:r>
              <a:rPr lang="en-GB" b="1" i="1" dirty="0" smtClean="0">
                <a:solidFill>
                  <a:schemeClr val="tx2"/>
                </a:solidFill>
              </a:rPr>
              <a:t>Its primary focus is to observe and report on the competitiveness and sustainability of European tourism destinations and businesses … </a:t>
            </a:r>
            <a:endParaRPr lang="en-GB" b="1" i="1" dirty="0">
              <a:solidFill>
                <a:schemeClr val="tx2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835400" y="842664"/>
            <a:ext cx="4533900" cy="3931336"/>
          </a:xfrm>
          <a:prstGeom prst="cloudCallout">
            <a:avLst>
              <a:gd name="adj1" fmla="val -35959"/>
              <a:gd name="adj2" fmla="val 784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35000" y="380999"/>
            <a:ext cx="295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FAST-LAIN </a:t>
            </a:r>
            <a:r>
              <a:rPr lang="en-GB" sz="2400" dirty="0" smtClean="0">
                <a:solidFill>
                  <a:schemeClr val="tx2"/>
                </a:solidFill>
              </a:rPr>
              <a:t>Thinking …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2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1945838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tx2"/>
                </a:solidFill>
              </a:rPr>
              <a:t>There </a:t>
            </a:r>
            <a:r>
              <a:rPr lang="en-GB" i="1" dirty="0">
                <a:solidFill>
                  <a:schemeClr val="tx2"/>
                </a:solidFill>
              </a:rPr>
              <a:t>is a need to </a:t>
            </a:r>
            <a:r>
              <a:rPr lang="en-GB" b="1" i="1" dirty="0">
                <a:solidFill>
                  <a:schemeClr val="tx2"/>
                </a:solidFill>
              </a:rPr>
              <a:t>measure processes which lead to more sustainable </a:t>
            </a:r>
            <a:r>
              <a:rPr lang="en-GB" b="1" i="1" dirty="0" smtClean="0">
                <a:solidFill>
                  <a:schemeClr val="tx2"/>
                </a:solidFill>
              </a:rPr>
              <a:t>tourism. </a:t>
            </a:r>
            <a:endParaRPr lang="en-GB" b="1" i="1" dirty="0">
              <a:solidFill>
                <a:schemeClr val="tx2"/>
              </a:solidFill>
            </a:endParaRPr>
          </a:p>
          <a:p>
            <a:pPr algn="ctr"/>
            <a:r>
              <a:rPr lang="en-GB" i="1" dirty="0" smtClean="0">
                <a:solidFill>
                  <a:schemeClr val="tx2"/>
                </a:solidFill>
              </a:rPr>
              <a:t>A European-level observatory can incorporate observation and reporting on the overall policy cycle, </a:t>
            </a:r>
            <a:r>
              <a:rPr lang="en-GB" i="1" dirty="0" err="1" smtClean="0">
                <a:solidFill>
                  <a:schemeClr val="tx2"/>
                </a:solidFill>
              </a:rPr>
              <a:t>ie</a:t>
            </a:r>
            <a:r>
              <a:rPr lang="en-GB" i="1" dirty="0" smtClean="0">
                <a:solidFill>
                  <a:schemeClr val="tx2"/>
                </a:solidFill>
              </a:rPr>
              <a:t> from EU to local administrative policy, programmes, projects, products and services and their collective impacts on the European territory.</a:t>
            </a:r>
            <a:endParaRPr lang="en-GB" b="1" i="1" dirty="0">
              <a:solidFill>
                <a:schemeClr val="tx2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81000" y="1371599"/>
            <a:ext cx="5435600" cy="3733800"/>
          </a:xfrm>
          <a:prstGeom prst="cloudCallout">
            <a:avLst>
              <a:gd name="adj1" fmla="val 32733"/>
              <a:gd name="adj2" fmla="val 743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5000" y="380999"/>
            <a:ext cx="295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FAST-LAIN </a:t>
            </a:r>
            <a:r>
              <a:rPr lang="en-GB" sz="2400" dirty="0" smtClean="0">
                <a:solidFill>
                  <a:schemeClr val="tx2"/>
                </a:solidFill>
              </a:rPr>
              <a:t>Thinking …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95860" y="19050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tx2"/>
                </a:solidFill>
              </a:rPr>
              <a:t>In recognition of the role of the observatory in research to marketplace knowledge transfer, the reporting processes from the observatory should </a:t>
            </a:r>
            <a:r>
              <a:rPr lang="en-GB" b="1" i="1" dirty="0" smtClean="0">
                <a:solidFill>
                  <a:schemeClr val="tx2"/>
                </a:solidFill>
              </a:rPr>
              <a:t>meet the learning needs of all European stakeholders</a:t>
            </a:r>
            <a:endParaRPr lang="en-GB" b="1" i="1" dirty="0">
              <a:solidFill>
                <a:schemeClr val="tx2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562460" y="1143000"/>
            <a:ext cx="4953000" cy="3733800"/>
          </a:xfrm>
          <a:prstGeom prst="cloudCallout">
            <a:avLst>
              <a:gd name="adj1" fmla="val -35959"/>
              <a:gd name="adj2" fmla="val 784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5000" y="380999"/>
            <a:ext cx="295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FAST-LAIN </a:t>
            </a:r>
            <a:r>
              <a:rPr lang="en-GB" sz="2400" dirty="0" smtClean="0">
                <a:solidFill>
                  <a:schemeClr val="tx2"/>
                </a:solidFill>
              </a:rPr>
              <a:t>Thinking …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950" y="1721872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chemeClr val="tx2"/>
                </a:solidFill>
              </a:rPr>
              <a:t>The </a:t>
            </a:r>
            <a:r>
              <a:rPr lang="en-GB" b="1" i="1" dirty="0" smtClean="0">
                <a:solidFill>
                  <a:schemeClr val="tx2"/>
                </a:solidFill>
              </a:rPr>
              <a:t>virtual </a:t>
            </a:r>
            <a:r>
              <a:rPr lang="en-GB" i="1" dirty="0" smtClean="0">
                <a:solidFill>
                  <a:schemeClr val="tx2"/>
                </a:solidFill>
              </a:rPr>
              <a:t>aspect of the observatory allows the concept to be highly decentralised with </a:t>
            </a:r>
            <a:r>
              <a:rPr lang="en-GB" b="1" i="1" dirty="0" smtClean="0">
                <a:solidFill>
                  <a:schemeClr val="tx2"/>
                </a:solidFill>
              </a:rPr>
              <a:t>multi-level networked processes </a:t>
            </a:r>
            <a:r>
              <a:rPr lang="en-GB" i="1" dirty="0" smtClean="0">
                <a:solidFill>
                  <a:schemeClr val="tx2"/>
                </a:solidFill>
              </a:rPr>
              <a:t>to achieve greater accuracy, improved stakeholder relevance and lower centralised costs</a:t>
            </a:r>
            <a:r>
              <a:rPr lang="en-GB" i="1" dirty="0" smtClean="0"/>
              <a:t>.</a:t>
            </a:r>
            <a:endParaRPr lang="en-GB" i="1" dirty="0"/>
          </a:p>
        </p:txBody>
      </p:sp>
      <p:sp>
        <p:nvSpPr>
          <p:cNvPr id="8" name="Cloud Callout 7"/>
          <p:cNvSpPr/>
          <p:nvPr/>
        </p:nvSpPr>
        <p:spPr>
          <a:xfrm>
            <a:off x="533400" y="1066800"/>
            <a:ext cx="4533900" cy="3341470"/>
          </a:xfrm>
          <a:prstGeom prst="cloudCallout">
            <a:avLst>
              <a:gd name="adj1" fmla="val 39671"/>
              <a:gd name="adj2" fmla="val 841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5000" y="380999"/>
            <a:ext cx="295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FAST-LAIN </a:t>
            </a:r>
            <a:r>
              <a:rPr lang="en-GB" sz="2400" dirty="0" smtClean="0">
                <a:solidFill>
                  <a:schemeClr val="tx2"/>
                </a:solidFill>
              </a:rPr>
              <a:t>Thinking …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141769" y="1070972"/>
            <a:ext cx="4856181" cy="49781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19125" y="298456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Modelling the Virtual Observatory – Overview of Scope 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808401"/>
            <a:ext cx="6692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Monitoring and Reporting on the 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 smtClean="0"/>
              <a:t>Policy </a:t>
            </a:r>
            <a:r>
              <a:rPr lang="en-GB" dirty="0"/>
              <a:t>to </a:t>
            </a:r>
            <a:r>
              <a:rPr lang="en-GB" dirty="0" smtClean="0"/>
              <a:t>Practise Cycle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2873" y="2290465"/>
            <a:ext cx="1447825" cy="258532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 smtClean="0"/>
              <a:t>Legislation and Programmes that affect travel and tourism activity</a:t>
            </a: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187950" y="1828800"/>
            <a:ext cx="1676401" cy="92333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…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Physical and Human Resource Base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34250" y="2568326"/>
            <a:ext cx="1657350" cy="258532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economic, environmental,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socio-cultural and institutional impacts on the European territory</a:t>
            </a:r>
          </a:p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62001" y="2013465"/>
            <a:ext cx="1654958" cy="3139321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UN Policy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EU Policy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Member State Policy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Regional Policy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Local Government Policy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Corporate Policy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187950" y="4553484"/>
            <a:ext cx="1676401" cy="12003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…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Market Place Activities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1" idx="2"/>
          </p:cNvCxnSpPr>
          <p:nvPr/>
        </p:nvCxnSpPr>
        <p:spPr>
          <a:xfrm>
            <a:off x="8162925" y="5153649"/>
            <a:ext cx="0" cy="117095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752600" y="6324602"/>
            <a:ext cx="6410329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187950" y="2920999"/>
            <a:ext cx="1676401" cy="147732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… Physical Infra-structure and Human Capital investment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94277" y="1454732"/>
            <a:ext cx="3438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Supply </a:t>
            </a:r>
            <a:r>
              <a:rPr lang="en-GB" dirty="0">
                <a:solidFill>
                  <a:schemeClr val="bg1"/>
                </a:solidFill>
              </a:rPr>
              <a:t>Chain and </a:t>
            </a:r>
            <a:r>
              <a:rPr lang="en-GB" dirty="0" smtClean="0">
                <a:solidFill>
                  <a:schemeClr val="bg1"/>
                </a:solidFill>
              </a:rPr>
              <a:t>Destination …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752600" y="5486400"/>
            <a:ext cx="0" cy="838202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934200" y="3710784"/>
            <a:ext cx="400050" cy="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7" idx="1"/>
          </p:cNvCxnSpPr>
          <p:nvPr/>
        </p:nvCxnSpPr>
        <p:spPr>
          <a:xfrm>
            <a:off x="2416958" y="3583127"/>
            <a:ext cx="465915" cy="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2"/>
            <a:endCxn id="24" idx="0"/>
          </p:cNvCxnSpPr>
          <p:nvPr/>
        </p:nvCxnSpPr>
        <p:spPr>
          <a:xfrm>
            <a:off x="6026151" y="2752130"/>
            <a:ext cx="0" cy="1688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26150" y="4415491"/>
            <a:ext cx="0" cy="1688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87849" y="3555149"/>
            <a:ext cx="800101" cy="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2"/>
          </p:cNvCxnSpPr>
          <p:nvPr/>
        </p:nvCxnSpPr>
        <p:spPr>
          <a:xfrm flipH="1">
            <a:off x="6026150" y="5753813"/>
            <a:ext cx="1" cy="570789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6017" y="1100415"/>
            <a:ext cx="4741882" cy="49654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40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-495964"/>
            <a:ext cx="12420597" cy="93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1066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Agenda 21 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>
            <a:stCxn id="10" idx="2"/>
            <a:endCxn id="24" idx="1"/>
          </p:cNvCxnSpPr>
          <p:nvPr/>
        </p:nvCxnSpPr>
        <p:spPr>
          <a:xfrm rot="16200000" flipH="1">
            <a:off x="1374262" y="338869"/>
            <a:ext cx="2373613" cy="359813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38400" y="4594079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We are going to start with </a:t>
            </a:r>
            <a:r>
              <a:rPr lang="en-GB" sz="2800" dirty="0" smtClean="0">
                <a:solidFill>
                  <a:schemeClr val="tx2"/>
                </a:solidFill>
              </a:rPr>
              <a:t>Agenda 21</a:t>
            </a:r>
            <a:r>
              <a:rPr lang="en-GB" sz="2800" dirty="0" smtClean="0">
                <a:solidFill>
                  <a:schemeClr val="bg1"/>
                </a:solidFill>
              </a:rPr>
              <a:t>, but we will end up building a picture like this  …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156265"/>
      </p:ext>
    </p:extLst>
  </p:cSld>
  <p:clrMapOvr>
    <a:masterClrMapping/>
  </p:clrMapOvr>
  <p:transition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Observatory </a:t>
            </a:r>
            <a:r>
              <a:rPr lang="en-US" sz="2400" dirty="0" smtClean="0">
                <a:solidFill>
                  <a:schemeClr val="tx2"/>
                </a:solidFill>
              </a:rPr>
              <a:t>Processes: </a:t>
            </a:r>
            <a:r>
              <a:rPr lang="en-GB" sz="2400" dirty="0">
                <a:solidFill>
                  <a:schemeClr val="tx2"/>
                </a:solidFill>
              </a:rPr>
              <a:t>s</a:t>
            </a:r>
            <a:r>
              <a:rPr lang="en-GB" sz="2400" dirty="0" smtClean="0">
                <a:solidFill>
                  <a:schemeClr val="tx2"/>
                </a:solidFill>
              </a:rPr>
              <a:t>pecific attributes of measuring  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tourism policy to practise  </a:t>
            </a:r>
          </a:p>
          <a:p>
            <a:endParaRPr lang="en-GB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A  </a:t>
            </a:r>
            <a:r>
              <a:rPr lang="en-GB" b="1" dirty="0" smtClean="0"/>
              <a:t>European-wide</a:t>
            </a:r>
            <a:r>
              <a:rPr lang="en-GB" dirty="0" smtClean="0"/>
              <a:t> observatory system </a:t>
            </a:r>
            <a:r>
              <a:rPr lang="en-GB" b="1" dirty="0" smtClean="0"/>
              <a:t>monitoring &amp; reporting system </a:t>
            </a:r>
            <a:r>
              <a:rPr lang="en-GB" dirty="0" smtClean="0"/>
              <a:t>of overall </a:t>
            </a:r>
            <a:r>
              <a:rPr lang="en-GB" b="1" dirty="0" smtClean="0"/>
              <a:t>tourism performance </a:t>
            </a:r>
            <a:r>
              <a:rPr lang="en-GB" b="1" dirty="0"/>
              <a:t>of EU member states and its </a:t>
            </a:r>
            <a:r>
              <a:rPr lang="en-GB" b="1" dirty="0" smtClean="0"/>
              <a:t>regions</a:t>
            </a:r>
            <a:r>
              <a:rPr lang="en-GB" dirty="0" smtClean="0"/>
              <a:t>, taking </a:t>
            </a:r>
            <a:r>
              <a:rPr lang="en-GB" b="1" dirty="0" smtClean="0"/>
              <a:t>in policy development </a:t>
            </a:r>
            <a:r>
              <a:rPr lang="en-GB" dirty="0"/>
              <a:t>and </a:t>
            </a:r>
            <a:r>
              <a:rPr lang="en-GB" b="1" dirty="0"/>
              <a:t>market place activities </a:t>
            </a:r>
            <a:r>
              <a:rPr lang="en-GB" dirty="0" smtClean="0"/>
              <a:t>for  </a:t>
            </a:r>
            <a:r>
              <a:rPr lang="en-GB" b="1" dirty="0" smtClean="0"/>
              <a:t>a range of stakeholders </a:t>
            </a:r>
            <a:r>
              <a:rPr lang="en-GB" dirty="0" smtClean="0"/>
              <a:t>including: EC and other EU institutions, and European destinations and businesses, researchers, consultants, media, travellers and host communities.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Developed within </a:t>
            </a:r>
            <a:r>
              <a:rPr lang="en-GB" b="1" dirty="0" smtClean="0"/>
              <a:t>the existing  framework of UN Agenda 21/EU SDS policy  </a:t>
            </a:r>
            <a:r>
              <a:rPr lang="en-GB" dirty="0" smtClean="0"/>
              <a:t>and Member state impact monitoring and statistical collation systems.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Specifically tailored to </a:t>
            </a:r>
            <a:r>
              <a:rPr lang="en-GB" b="1" dirty="0" smtClean="0"/>
              <a:t>delivering the 2011 EU legislation for member states </a:t>
            </a:r>
            <a:r>
              <a:rPr lang="en-GB" dirty="0" smtClean="0"/>
              <a:t>to develop more detailed  tourism data collection.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Specifically tailored to </a:t>
            </a:r>
            <a:r>
              <a:rPr lang="en-GB" b="1" dirty="0" smtClean="0"/>
              <a:t>research, innovation, competitiveness and sustainable consumption and production policy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Linked </a:t>
            </a:r>
            <a:r>
              <a:rPr lang="en-GB" dirty="0"/>
              <a:t>to </a:t>
            </a:r>
            <a:r>
              <a:rPr lang="en-GB" b="1" dirty="0" err="1" smtClean="0"/>
              <a:t>Eurostatt</a:t>
            </a:r>
            <a:r>
              <a:rPr lang="en-GB" b="1" dirty="0" smtClean="0"/>
              <a:t>, DG </a:t>
            </a:r>
            <a:r>
              <a:rPr lang="en-GB" b="1" dirty="0"/>
              <a:t>Enterprise</a:t>
            </a:r>
            <a:r>
              <a:rPr lang="en-GB" b="1" dirty="0" smtClean="0"/>
              <a:t>,</a:t>
            </a:r>
            <a:r>
              <a:rPr lang="en-GB" b="1" dirty="0"/>
              <a:t> DG </a:t>
            </a:r>
            <a:r>
              <a:rPr lang="en-GB" b="1" dirty="0" err="1"/>
              <a:t>Regio</a:t>
            </a:r>
            <a:r>
              <a:rPr lang="en-GB" b="1" dirty="0"/>
              <a:t>, DG Environment and DG E&amp;C</a:t>
            </a:r>
            <a:r>
              <a:rPr lang="en-GB" b="1" dirty="0" smtClean="0"/>
              <a:t> </a:t>
            </a:r>
            <a:r>
              <a:rPr lang="en-GB" b="1" dirty="0"/>
              <a:t>DG Transport</a:t>
            </a:r>
            <a:r>
              <a:rPr lang="en-GB" dirty="0"/>
              <a:t> and the </a:t>
            </a:r>
            <a:r>
              <a:rPr lang="en-GB" b="1" dirty="0"/>
              <a:t>Sec Gen </a:t>
            </a:r>
            <a:r>
              <a:rPr lang="en-GB" dirty="0"/>
              <a:t>for supply chain </a:t>
            </a:r>
            <a:r>
              <a:rPr lang="en-GB" dirty="0" smtClean="0"/>
              <a:t>and </a:t>
            </a:r>
            <a:r>
              <a:rPr lang="en-GB" dirty="0"/>
              <a:t>for territorial impact analysis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Taking advantage of internet to </a:t>
            </a:r>
            <a:r>
              <a:rPr lang="en-GB" b="1" dirty="0" smtClean="0"/>
              <a:t>create multi-level, bottom up data collation  </a:t>
            </a:r>
            <a:r>
              <a:rPr lang="en-GB" dirty="0" smtClean="0"/>
              <a:t>and </a:t>
            </a:r>
            <a:r>
              <a:rPr lang="en-GB" b="1" dirty="0" smtClean="0"/>
              <a:t>centre-periphery administrative work flows </a:t>
            </a:r>
            <a:r>
              <a:rPr lang="en-GB" dirty="0" smtClean="0"/>
              <a:t>and </a:t>
            </a:r>
            <a:r>
              <a:rPr lang="en-GB" b="1" dirty="0" smtClean="0"/>
              <a:t>knowledge transfer mechanisms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3" name="Picture 50" descr="b-ob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4800" y="546100"/>
            <a:ext cx="837257" cy="95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08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68815"/>
            <a:ext cx="8382000" cy="6858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2"/>
                </a:solidFill>
              </a:rPr>
              <a:t>Observatory Processes: Input –output attributes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 for developing the information work flow of the system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INPUT </a:t>
            </a:r>
          </a:p>
          <a:p>
            <a:r>
              <a:rPr lang="en-US" dirty="0"/>
              <a:t>Establish </a:t>
            </a:r>
            <a:r>
              <a:rPr lang="en-US" b="1" dirty="0"/>
              <a:t>operational protocols for horizontal and vertical administrative </a:t>
            </a:r>
            <a:r>
              <a:rPr lang="en-US" b="1" dirty="0" smtClean="0"/>
              <a:t>communication and work </a:t>
            </a:r>
            <a:r>
              <a:rPr lang="en-US" b="1" dirty="0"/>
              <a:t>flows</a:t>
            </a:r>
          </a:p>
          <a:p>
            <a:r>
              <a:rPr lang="en-US" dirty="0" smtClean="0"/>
              <a:t>Develop </a:t>
            </a:r>
            <a:r>
              <a:rPr lang="en-US" b="1" dirty="0" smtClean="0"/>
              <a:t>horizontal, </a:t>
            </a:r>
            <a:r>
              <a:rPr lang="en-US" b="1" dirty="0" err="1" smtClean="0"/>
              <a:t>sectoral</a:t>
            </a:r>
            <a:r>
              <a:rPr lang="en-US" b="1" dirty="0" smtClean="0"/>
              <a:t> and thematic linkages at all administrative levels </a:t>
            </a:r>
            <a:r>
              <a:rPr lang="en-US" dirty="0" smtClean="0"/>
              <a:t>to gather and report information to the vertical information work flow</a:t>
            </a:r>
          </a:p>
          <a:p>
            <a:r>
              <a:rPr lang="en-US" dirty="0"/>
              <a:t>Develop </a:t>
            </a:r>
            <a:r>
              <a:rPr lang="en-US" b="1" dirty="0"/>
              <a:t>vertical coherence</a:t>
            </a:r>
            <a:r>
              <a:rPr lang="en-US" dirty="0"/>
              <a:t> in information design and gathering </a:t>
            </a:r>
            <a:r>
              <a:rPr lang="en-US" dirty="0" smtClean="0"/>
              <a:t>processes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OUTPUT </a:t>
            </a:r>
            <a:endParaRPr lang="en-US" dirty="0"/>
          </a:p>
          <a:p>
            <a:r>
              <a:rPr lang="en-US" dirty="0"/>
              <a:t>Provide a </a:t>
            </a:r>
            <a:r>
              <a:rPr lang="en-US" b="1" dirty="0"/>
              <a:t>common </a:t>
            </a:r>
            <a:r>
              <a:rPr lang="en-US" b="1" dirty="0" smtClean="0"/>
              <a:t>internet knowledge </a:t>
            </a:r>
            <a:r>
              <a:rPr lang="en-US" b="1" dirty="0"/>
              <a:t>base</a:t>
            </a:r>
            <a:r>
              <a:rPr lang="en-US" dirty="0"/>
              <a:t> and </a:t>
            </a:r>
            <a:r>
              <a:rPr lang="en-US" b="1" dirty="0"/>
              <a:t>information network</a:t>
            </a:r>
            <a:r>
              <a:rPr lang="en-US" dirty="0"/>
              <a:t> for interested parties</a:t>
            </a:r>
          </a:p>
          <a:p>
            <a:r>
              <a:rPr lang="en-US" dirty="0" smtClean="0"/>
              <a:t>Deliver  </a:t>
            </a:r>
            <a:r>
              <a:rPr lang="en-US" b="1" dirty="0"/>
              <a:t>timely, credible and verified </a:t>
            </a:r>
            <a:r>
              <a:rPr lang="en-US" dirty="0"/>
              <a:t>information</a:t>
            </a:r>
          </a:p>
          <a:p>
            <a:r>
              <a:rPr lang="en-US" dirty="0" smtClean="0"/>
              <a:t>Provide </a:t>
            </a:r>
            <a:r>
              <a:rPr lang="en-US" b="1" dirty="0" smtClean="0"/>
              <a:t>information </a:t>
            </a:r>
            <a:r>
              <a:rPr lang="en-US" b="1" dirty="0"/>
              <a:t>according to stakeholder learning needs </a:t>
            </a:r>
            <a:endParaRPr lang="en-US" b="1" dirty="0" smtClean="0"/>
          </a:p>
          <a:p>
            <a:r>
              <a:rPr lang="en-US" dirty="0"/>
              <a:t>Develop a </a:t>
            </a:r>
            <a:r>
              <a:rPr lang="en-US" b="1" dirty="0"/>
              <a:t>historical knowledge base </a:t>
            </a:r>
            <a:r>
              <a:rPr lang="en-US" dirty="0"/>
              <a:t>of empirical analytical and subjective data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50" descr="b-ob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7600" y="457199"/>
            <a:ext cx="1333500" cy="15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81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</a:rPr>
              <a:t>Observatory Outputs 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7239000" cy="35353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system would give users access to: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A statistical European-wide data-bank on tourism development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Monthly, quarterly and  annual </a:t>
            </a:r>
            <a:r>
              <a:rPr lang="en-US" dirty="0">
                <a:solidFill>
                  <a:schemeClr val="tx2"/>
                </a:solidFill>
              </a:rPr>
              <a:t>reports, special reports </a:t>
            </a:r>
            <a:r>
              <a:rPr lang="en-US" dirty="0" smtClean="0">
                <a:solidFill>
                  <a:schemeClr val="tx2"/>
                </a:solidFill>
              </a:rPr>
              <a:t>etc</a:t>
            </a:r>
            <a:r>
              <a:rPr lang="en-US" dirty="0">
                <a:solidFill>
                  <a:schemeClr val="tx2"/>
                </a:solidFill>
              </a:rPr>
              <a:t>…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eNewsletters</a:t>
            </a:r>
            <a:r>
              <a:rPr lang="en-US" dirty="0" smtClean="0">
                <a:solidFill>
                  <a:schemeClr val="tx2"/>
                </a:solidFill>
              </a:rPr>
              <a:t> and web postings </a:t>
            </a:r>
            <a:r>
              <a:rPr lang="en-US" dirty="0">
                <a:solidFill>
                  <a:schemeClr val="tx2"/>
                </a:solidFill>
              </a:rPr>
              <a:t>with data interpretation and strategic </a:t>
            </a:r>
            <a:r>
              <a:rPr lang="en-US" dirty="0" smtClean="0">
                <a:solidFill>
                  <a:schemeClr val="tx2"/>
                </a:solidFill>
              </a:rPr>
              <a:t>analysis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Special interest forums on observatory topics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 catalogue of evidence-based good practice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5791200"/>
            <a:ext cx="8153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These </a:t>
            </a:r>
            <a:r>
              <a:rPr lang="en-US" sz="2400" b="1" dirty="0" smtClean="0"/>
              <a:t>reporting outputs </a:t>
            </a:r>
            <a:r>
              <a:rPr lang="en-US" sz="2400" b="1" dirty="0"/>
              <a:t>would be designed </a:t>
            </a:r>
            <a:r>
              <a:rPr lang="en-US" sz="2400" b="1" dirty="0" smtClean="0"/>
              <a:t>to</a:t>
            </a:r>
          </a:p>
          <a:p>
            <a:pPr algn="ctr"/>
            <a:r>
              <a:rPr lang="en-US" sz="2400" b="1" dirty="0" smtClean="0"/>
              <a:t> </a:t>
            </a:r>
            <a:r>
              <a:rPr lang="en-US" sz="2400" b="1" dirty="0"/>
              <a:t>meet the needs of each stakeholder </a:t>
            </a:r>
            <a:r>
              <a:rPr lang="en-US" sz="2400" b="1" dirty="0" smtClean="0"/>
              <a:t>grouping ….</a:t>
            </a:r>
            <a:endParaRPr lang="en-GB" sz="2400" b="1" dirty="0"/>
          </a:p>
        </p:txBody>
      </p:sp>
      <p:pic>
        <p:nvPicPr>
          <p:cNvPr id="6" name="Picture 50" descr="b-ob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057400" cy="234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9906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virtual European Sustainable Tourism Observatory would deliver information and knowledge via a European-level web portal linked to other observatories, and a system of national and regional gateways and outposts. </a:t>
            </a:r>
          </a:p>
        </p:txBody>
      </p:sp>
    </p:spTree>
    <p:extLst>
      <p:ext uri="{BB962C8B-B14F-4D97-AF65-F5344CB8AC3E}">
        <p14:creationId xmlns:p14="http://schemas.microsoft.com/office/powerpoint/2010/main" xmlns="" val="28288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5572125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/>
              <a:t>Virtual </a:t>
            </a:r>
            <a:r>
              <a:rPr lang="en-US" sz="2000" b="1" dirty="0" smtClean="0"/>
              <a:t>Tourism Observatory – aggregated from the local destination level to the European Level – a decentralized work flow behind the on line clustered coherence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2" descr="114"/>
          <p:cNvSpPr txBox="1">
            <a:spLocks noChangeArrowheads="1"/>
          </p:cNvSpPr>
          <p:nvPr/>
        </p:nvSpPr>
        <p:spPr bwMode="auto">
          <a:xfrm>
            <a:off x="1447800" y="1295400"/>
            <a:ext cx="5943600" cy="3895725"/>
          </a:xfrm>
          <a:prstGeom prst="rect">
            <a:avLst/>
          </a:pr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European-wide Tourism Learning Area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Network Structure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572" t="22148" r="8858" b="22148"/>
          <a:stretch>
            <a:fillRect/>
          </a:stretch>
        </p:blipFill>
        <p:spPr bwMode="auto">
          <a:xfrm>
            <a:off x="3911600" y="1828800"/>
            <a:ext cx="1279549" cy="72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74638"/>
            <a:ext cx="8458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429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How should it be structured?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990600"/>
            <a:ext cx="59436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The European Virtual Tourism Observatory 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493" y="5257800"/>
            <a:ext cx="8229600" cy="10668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To improve local accuracy and relevance, the vertical information flow needs to be fed by horizontal information clusters where the common link  between stakeholders is either a specific territory or a specific topic.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3000" y="2500312"/>
            <a:ext cx="388778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dirty="0" smtClean="0">
                <a:solidFill>
                  <a:schemeClr val="tx2"/>
                </a:solidFill>
              </a:rPr>
              <a:t>Building </a:t>
            </a:r>
            <a:r>
              <a:rPr lang="en-GB" sz="2800" dirty="0">
                <a:solidFill>
                  <a:schemeClr val="tx2"/>
                </a:solidFill>
              </a:rPr>
              <a:t>R</a:t>
            </a:r>
            <a:r>
              <a:rPr lang="en-GB" sz="2800" dirty="0" smtClean="0">
                <a:solidFill>
                  <a:schemeClr val="tx2"/>
                </a:solidFill>
              </a:rPr>
              <a:t>egional Information Clusters for the Observatory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5" name="Text Box 2" descr="114"/>
          <p:cNvSpPr txBox="1">
            <a:spLocks noChangeArrowheads="1"/>
          </p:cNvSpPr>
          <p:nvPr/>
        </p:nvSpPr>
        <p:spPr bwMode="auto">
          <a:xfrm>
            <a:off x="304800" y="1905000"/>
            <a:ext cx="4038600" cy="2590800"/>
          </a:xfrm>
          <a:prstGeom prst="rect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European-wide Tourism Learning Area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Network Structure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7586" y="3224212"/>
            <a:ext cx="59162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7" idx="1"/>
          </p:cNvCxnSpPr>
          <p:nvPr/>
        </p:nvCxnSpPr>
        <p:spPr>
          <a:xfrm flipH="1" flipV="1">
            <a:off x="3073397" y="3356769"/>
            <a:ext cx="1879603" cy="34845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0800000" flipV="1">
            <a:off x="304800" y="1284069"/>
            <a:ext cx="4038600" cy="646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The European Virtual Tourism Observatory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5029199" y="2531377"/>
            <a:ext cx="381158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C000"/>
                </a:solidFill>
              </a:rPr>
              <a:t> Virtual Tourism </a:t>
            </a:r>
            <a:r>
              <a:rPr lang="en-GB" dirty="0">
                <a:solidFill>
                  <a:srgbClr val="FFC000"/>
                </a:solidFill>
              </a:rPr>
              <a:t>Observatory -  </a:t>
            </a:r>
            <a:r>
              <a:rPr lang="en-GB" dirty="0" smtClean="0">
                <a:solidFill>
                  <a:srgbClr val="FFC000"/>
                </a:solidFill>
              </a:rPr>
              <a:t>Vienna  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29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2"/>
                </a:solidFill>
              </a:rPr>
              <a:t>Clustering stakeholders in an observatory </a:t>
            </a:r>
            <a:r>
              <a:rPr lang="en-US" sz="2400" dirty="0">
                <a:solidFill>
                  <a:schemeClr val="tx2"/>
                </a:solidFill>
              </a:rPr>
              <a:t>p</a:t>
            </a:r>
            <a:r>
              <a:rPr lang="en-US" sz="2400" dirty="0" smtClean="0">
                <a:solidFill>
                  <a:schemeClr val="tx2"/>
                </a:solidFill>
              </a:rPr>
              <a:t>rocess to meet their </a:t>
            </a:r>
            <a:r>
              <a:rPr lang="en-US" sz="2400" dirty="0">
                <a:solidFill>
                  <a:schemeClr val="tx2"/>
                </a:solidFill>
              </a:rPr>
              <a:t>l</a:t>
            </a:r>
            <a:r>
              <a:rPr lang="en-US" sz="2400" dirty="0" smtClean="0">
                <a:solidFill>
                  <a:schemeClr val="tx2"/>
                </a:solidFill>
              </a:rPr>
              <a:t>earning </a:t>
            </a:r>
            <a:r>
              <a:rPr lang="en-US" sz="2400" dirty="0">
                <a:solidFill>
                  <a:schemeClr val="tx2"/>
                </a:solidFill>
              </a:rPr>
              <a:t>n</a:t>
            </a:r>
            <a:r>
              <a:rPr lang="en-US" sz="2400" dirty="0" smtClean="0">
                <a:solidFill>
                  <a:schemeClr val="tx2"/>
                </a:solidFill>
              </a:rPr>
              <a:t>eeds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924396"/>
            <a:ext cx="7226300" cy="4781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/>
              <a:t>The (Life-long) </a:t>
            </a:r>
            <a:r>
              <a:rPr lang="en-US" sz="1900" b="1" i="1" dirty="0" smtClean="0"/>
              <a:t>Learning Needs </a:t>
            </a:r>
            <a:r>
              <a:rPr lang="en-US" sz="1900" dirty="0" smtClean="0"/>
              <a:t>of stakeholders in clusters are best met through the concept of the Destination and Topic Learning Areas, focused on tourism competitiveness and sustainability. </a:t>
            </a:r>
            <a:r>
              <a:rPr lang="en-US" sz="1900" b="1" i="1" dirty="0" smtClean="0"/>
              <a:t>The observatory feeds into and feeds off the information flows in these Learning Areas</a:t>
            </a:r>
          </a:p>
          <a:p>
            <a:pPr marL="0" indent="0">
              <a:buNone/>
            </a:pPr>
            <a:endParaRPr lang="en-US" sz="1900" b="1" i="1" dirty="0"/>
          </a:p>
          <a:p>
            <a:pPr marL="0" indent="0">
              <a:buNone/>
            </a:pPr>
            <a:r>
              <a:rPr lang="en-US" sz="2600" dirty="0" smtClean="0"/>
              <a:t>  Learning systems </a:t>
            </a:r>
          </a:p>
          <a:p>
            <a:r>
              <a:rPr lang="en-US" dirty="0" smtClean="0"/>
              <a:t>Formal</a:t>
            </a:r>
          </a:p>
          <a:p>
            <a:r>
              <a:rPr lang="en-US" dirty="0" smtClean="0"/>
              <a:t>Non formal              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informal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69000" y="3327400"/>
            <a:ext cx="1143000" cy="16192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819400" y="4267200"/>
            <a:ext cx="127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79700" y="492125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62200" y="4267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0" y="1462732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Destination Learning Areas and Topic Learning Areas</a:t>
            </a:r>
            <a:endParaRPr lang="en-GB" sz="2400" b="1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572" t="22148" r="8858" b="22148"/>
          <a:stretch>
            <a:fillRect/>
          </a:stretch>
        </p:blipFill>
        <p:spPr bwMode="auto">
          <a:xfrm>
            <a:off x="6477000" y="3917950"/>
            <a:ext cx="2384644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276600" y="3917950"/>
            <a:ext cx="261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Life Long Learning </a:t>
            </a:r>
            <a:r>
              <a:rPr lang="en-US" dirty="0" smtClean="0"/>
              <a:t>processes for tourism development, met </a:t>
            </a:r>
            <a:r>
              <a:rPr lang="en-US" dirty="0"/>
              <a:t>by in part </a:t>
            </a:r>
            <a:r>
              <a:rPr lang="en-US" dirty="0" smtClean="0"/>
              <a:t>by observatory outputs, and providing data for the European-level observatory, </a:t>
            </a:r>
            <a:r>
              <a:rPr lang="en-US" dirty="0"/>
              <a:t>organized at the </a:t>
            </a:r>
            <a:r>
              <a:rPr lang="en-US" dirty="0" smtClean="0"/>
              <a:t>national and  regional </a:t>
            </a:r>
            <a:r>
              <a:rPr lang="en-US" dirty="0"/>
              <a:t>level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374900" y="5562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02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The Observatory as a </a:t>
            </a:r>
            <a:r>
              <a:rPr lang="en-US" sz="2400" dirty="0">
                <a:solidFill>
                  <a:schemeClr val="tx2"/>
                </a:solidFill>
              </a:rPr>
              <a:t>D</a:t>
            </a:r>
            <a:r>
              <a:rPr lang="en-US" sz="2400" dirty="0" smtClean="0">
                <a:solidFill>
                  <a:schemeClr val="tx2"/>
                </a:solidFill>
              </a:rPr>
              <a:t>ecision Support </a:t>
            </a:r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sz="2400" dirty="0" smtClean="0">
                <a:solidFill>
                  <a:schemeClr val="tx2"/>
                </a:solidFill>
              </a:rPr>
              <a:t>ystem - Process </a:t>
            </a:r>
            <a:r>
              <a:rPr lang="en-US" sz="2400" dirty="0">
                <a:solidFill>
                  <a:schemeClr val="tx2"/>
                </a:solidFill>
              </a:rPr>
              <a:t>and performance measurements for each </a:t>
            </a:r>
            <a:r>
              <a:rPr lang="en-US" sz="2400" dirty="0" smtClean="0">
                <a:solidFill>
                  <a:schemeClr val="tx2"/>
                </a:solidFill>
              </a:rPr>
              <a:t> Topic &amp; Destination Learning Area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844" y="593193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3841" y="2239328"/>
            <a:ext cx="2238847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Topics defining the challenges and opportunities of sustainable tourism development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308722"/>
            <a:ext cx="2010247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Policy &amp; Business Tools used to meet challenges and take opportunities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7000" y="4269938"/>
            <a:ext cx="1346200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Sustainable Tourism Processes using the tools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7200" y="4445166"/>
            <a:ext cx="18796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Performance indicators for each process</a:t>
            </a:r>
            <a:endParaRPr lang="en-GB" b="1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>
          <a:xfrm>
            <a:off x="2592687" y="4999162"/>
            <a:ext cx="302913" cy="944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47594" y="4860663"/>
            <a:ext cx="259406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22394" y="4860663"/>
            <a:ext cx="259406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207000" y="3429000"/>
            <a:ext cx="3479800" cy="3124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235700" y="366239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Observatory data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840" y="4121999"/>
            <a:ext cx="2238847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Destinations, regions countries, businesses and consumers  meeting the challenges and opportunities</a:t>
            </a:r>
            <a:endParaRPr lang="en-GB" b="1" dirty="0">
              <a:solidFill>
                <a:schemeClr val="tx2"/>
              </a:solidFill>
            </a:endParaRPr>
          </a:p>
        </p:txBody>
      </p:sp>
      <p:cxnSp>
        <p:nvCxnSpPr>
          <p:cNvPr id="17" name="Straight Arrow Connector 16"/>
          <p:cNvCxnSpPr>
            <a:stCxn id="4" idx="2"/>
          </p:cNvCxnSpPr>
          <p:nvPr/>
        </p:nvCxnSpPr>
        <p:spPr>
          <a:xfrm flipH="1">
            <a:off x="1473263" y="3716656"/>
            <a:ext cx="2" cy="39264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0"/>
          </p:cNvCxnSpPr>
          <p:nvPr/>
        </p:nvCxnSpPr>
        <p:spPr>
          <a:xfrm flipV="1">
            <a:off x="6946900" y="2743200"/>
            <a:ext cx="0" cy="6858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744144" y="2743200"/>
            <a:ext cx="1675456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057400"/>
            <a:ext cx="1371600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</a:rPr>
              <a:t>Stakeholder relevant reporting systems</a:t>
            </a:r>
            <a:endParaRPr lang="en-GB" b="1" dirty="0">
              <a:solidFill>
                <a:srgbClr val="00B05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880100" y="2743200"/>
            <a:ext cx="10668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32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8077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The Observatory as a </a:t>
            </a:r>
            <a:r>
              <a:rPr lang="en-US" sz="2400" dirty="0">
                <a:solidFill>
                  <a:schemeClr val="tx2"/>
                </a:solidFill>
              </a:rPr>
              <a:t>D</a:t>
            </a:r>
            <a:r>
              <a:rPr lang="en-US" sz="2400" dirty="0" smtClean="0">
                <a:solidFill>
                  <a:schemeClr val="tx2"/>
                </a:solidFill>
              </a:rPr>
              <a:t>ecision Support </a:t>
            </a:r>
            <a:r>
              <a:rPr lang="en-US" sz="2400" dirty="0">
                <a:solidFill>
                  <a:schemeClr val="tx2"/>
                </a:solidFill>
              </a:rPr>
              <a:t>S</a:t>
            </a:r>
            <a:r>
              <a:rPr lang="en-US" sz="2400" dirty="0" smtClean="0">
                <a:solidFill>
                  <a:schemeClr val="tx2"/>
                </a:solidFill>
              </a:rPr>
              <a:t>ystem - Process </a:t>
            </a:r>
            <a:r>
              <a:rPr lang="en-US" sz="2400" dirty="0">
                <a:solidFill>
                  <a:schemeClr val="tx2"/>
                </a:solidFill>
              </a:rPr>
              <a:t>and performance measurements for each </a:t>
            </a:r>
            <a:r>
              <a:rPr lang="en-US" sz="2400" dirty="0" smtClean="0">
                <a:solidFill>
                  <a:schemeClr val="tx2"/>
                </a:solidFill>
              </a:rPr>
              <a:t> Topic &amp; Destination Learning Area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A </a:t>
            </a:r>
            <a:r>
              <a:rPr lang="en-US" sz="2000" dirty="0">
                <a:solidFill>
                  <a:schemeClr val="tx2"/>
                </a:solidFill>
              </a:rPr>
              <a:t>fundamental principle of policy-relevant development of observatory data should </a:t>
            </a:r>
            <a:r>
              <a:rPr lang="en-US" sz="2000" dirty="0" smtClean="0">
                <a:solidFill>
                  <a:schemeClr val="tx2"/>
                </a:solidFill>
              </a:rPr>
              <a:t>be to assist national and </a:t>
            </a:r>
            <a:r>
              <a:rPr lang="en-US" sz="2000" dirty="0">
                <a:solidFill>
                  <a:schemeClr val="tx2"/>
                </a:solidFill>
              </a:rPr>
              <a:t>regional </a:t>
            </a:r>
            <a:r>
              <a:rPr lang="en-US" sz="2000" dirty="0" smtClean="0">
                <a:solidFill>
                  <a:schemeClr val="tx2"/>
                </a:solidFill>
              </a:rPr>
              <a:t>authorities - and  businesses – to meet contemporary challenges by </a:t>
            </a:r>
            <a:r>
              <a:rPr lang="en-US" sz="2000" b="1" dirty="0">
                <a:solidFill>
                  <a:schemeClr val="tx2"/>
                </a:solidFill>
              </a:rPr>
              <a:t>defining a set of sustainable development </a:t>
            </a:r>
            <a:r>
              <a:rPr lang="en-US" sz="2000" b="1" i="1" dirty="0">
                <a:solidFill>
                  <a:schemeClr val="tx2"/>
                </a:solidFill>
              </a:rPr>
              <a:t>processes</a:t>
            </a:r>
            <a:r>
              <a:rPr lang="en-US" sz="2000" b="1" dirty="0">
                <a:solidFill>
                  <a:schemeClr val="tx2"/>
                </a:solidFill>
              </a:rPr>
              <a:t> whose implementation by these stakeholders should be measured by </a:t>
            </a:r>
            <a:r>
              <a:rPr lang="en-US" sz="2000" b="1" i="1" dirty="0">
                <a:solidFill>
                  <a:schemeClr val="tx2"/>
                </a:solidFill>
              </a:rPr>
              <a:t>performance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indicators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that demonstrate competitive </a:t>
            </a:r>
            <a:r>
              <a:rPr lang="en-US" sz="2000" dirty="0">
                <a:solidFill>
                  <a:schemeClr val="tx2"/>
                </a:solidFill>
              </a:rPr>
              <a:t>and </a:t>
            </a:r>
            <a:r>
              <a:rPr lang="en-US" sz="2000" dirty="0" smtClean="0">
                <a:solidFill>
                  <a:schemeClr val="tx2"/>
                </a:solidFill>
              </a:rPr>
              <a:t>sustainable development has occurred.</a:t>
            </a:r>
            <a:endParaRPr lang="en-GB" sz="2000" b="1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 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 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844" y="593193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658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14600" y="1617822"/>
            <a:ext cx="3886200" cy="362729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09600" y="1828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Each policy belongs to or generates a variety of processes relevant to sustainable tourism. </a:t>
            </a:r>
            <a:r>
              <a:rPr lang="en-US" dirty="0" smtClean="0">
                <a:solidFill>
                  <a:schemeClr val="tx2"/>
                </a:solidFill>
              </a:rPr>
              <a:t>Performance </a:t>
            </a:r>
            <a:r>
              <a:rPr lang="en-US" dirty="0">
                <a:solidFill>
                  <a:schemeClr val="tx2"/>
                </a:solidFill>
              </a:rPr>
              <a:t>indicators should logically feed back to decision takers.  The observatory can accomplish this by setting up a </a:t>
            </a:r>
            <a:r>
              <a:rPr lang="en-US" i="1" dirty="0">
                <a:solidFill>
                  <a:schemeClr val="tx2"/>
                </a:solidFill>
              </a:rPr>
              <a:t>Process and Performance Reporting System</a:t>
            </a:r>
            <a:r>
              <a:rPr lang="en-US" dirty="0">
                <a:solidFill>
                  <a:schemeClr val="tx2"/>
                </a:solidFill>
              </a:rPr>
              <a:t> related to the policy cycle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processes  would have </a:t>
            </a:r>
            <a:r>
              <a:rPr lang="en-US" dirty="0">
                <a:solidFill>
                  <a:schemeClr val="tx2"/>
                </a:solidFill>
              </a:rPr>
              <a:t>an accompanying set of performance indicators that could be used to establish trends over time, e.g. </a:t>
            </a:r>
            <a:r>
              <a:rPr lang="en-US" dirty="0" smtClean="0">
                <a:solidFill>
                  <a:schemeClr val="tx2"/>
                </a:solidFill>
              </a:rPr>
              <a:t>PROCESS - uptake </a:t>
            </a:r>
            <a:r>
              <a:rPr lang="en-US" dirty="0">
                <a:solidFill>
                  <a:schemeClr val="tx2"/>
                </a:solidFill>
              </a:rPr>
              <a:t>of Local Agenda </a:t>
            </a:r>
            <a:r>
              <a:rPr lang="en-US" dirty="0" smtClean="0">
                <a:solidFill>
                  <a:schemeClr val="tx2"/>
                </a:solidFill>
              </a:rPr>
              <a:t>21: PERFORMANCE - number of certified businesses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observatory would map such processes and their indicators, allowing the observation of both the sustainable development of tourism and the use of tourism for sustainable development. 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80998" y="442893"/>
            <a:ext cx="8458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Observatory Reporting </a:t>
            </a:r>
            <a:r>
              <a:rPr lang="en-US" sz="2400" dirty="0">
                <a:solidFill>
                  <a:schemeClr val="tx2"/>
                </a:solidFill>
              </a:rPr>
              <a:t>System </a:t>
            </a:r>
            <a:r>
              <a:rPr lang="en-US" sz="2400" dirty="0" smtClean="0">
                <a:solidFill>
                  <a:schemeClr val="tx2"/>
                </a:solidFill>
              </a:rPr>
              <a:t>- process </a:t>
            </a:r>
            <a:r>
              <a:rPr lang="en-US" sz="2400" dirty="0">
                <a:solidFill>
                  <a:schemeClr val="tx2"/>
                </a:solidFill>
              </a:rPr>
              <a:t>and performance measurements for each  Topic </a:t>
            </a:r>
            <a:r>
              <a:rPr lang="en-US" sz="2400" dirty="0" smtClean="0">
                <a:solidFill>
                  <a:schemeClr val="tx2"/>
                </a:solidFill>
              </a:rPr>
              <a:t> and Destination Learning </a:t>
            </a:r>
            <a:r>
              <a:rPr lang="en-US" sz="2400" dirty="0">
                <a:solidFill>
                  <a:schemeClr val="tx2"/>
                </a:solidFill>
              </a:rPr>
              <a:t>Area</a:t>
            </a:r>
          </a:p>
          <a:p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5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8300" y="492601"/>
            <a:ext cx="82423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Virtual Sustainable Tourism Observatory - Process and Performance Reporting System</a:t>
            </a: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This can now be exemplified by the following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example of destination development indicators that would typify observatory content tailored for destination managers: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11199" t="3854" r="12724" b="11368"/>
          <a:stretch/>
        </p:blipFill>
        <p:spPr>
          <a:xfrm>
            <a:off x="152400" y="2057400"/>
            <a:ext cx="4216081" cy="4368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 cstate="print"/>
          <a:srcRect l="8719" t="9986" r="23254" b="34563"/>
          <a:stretch/>
        </p:blipFill>
        <p:spPr>
          <a:xfrm>
            <a:off x="4267200" y="4095751"/>
            <a:ext cx="3352800" cy="2603499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8" name="Picture 7"/>
          <p:cNvPicPr/>
          <p:nvPr/>
        </p:nvPicPr>
        <p:blipFill rotWithShape="1">
          <a:blip r:embed="rId4" cstate="print"/>
          <a:srcRect l="6514" t="10143" r="19249" b="42477"/>
          <a:stretch/>
        </p:blipFill>
        <p:spPr>
          <a:xfrm>
            <a:off x="5334000" y="2190750"/>
            <a:ext cx="3074990" cy="22098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152400" y="2867023"/>
            <a:ext cx="2006440" cy="7143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90500" y="3825876"/>
            <a:ext cx="1968340" cy="6762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65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762000"/>
            <a:ext cx="12420597" cy="93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2619987" y="1592215"/>
            <a:ext cx="3749040" cy="37490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6810785">
            <a:off x="2171953" y="2396388"/>
            <a:ext cx="1645920" cy="92965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318247">
            <a:off x="3043560" y="4510977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9451668">
            <a:off x="3064572" y="1524828"/>
            <a:ext cx="1641136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7599718">
            <a:off x="5176638" y="3634832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20273343">
            <a:off x="4287999" y="4512424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4093127">
            <a:off x="2164583" y="3631953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08707" y="2780935"/>
            <a:ext cx="1371600" cy="13716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>
            <a:off x="-20191" y="4113835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57600" y="2667000"/>
            <a:ext cx="1630680" cy="15756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0"/>
            <a:ext cx="2010247" cy="8617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Climate Change, </a:t>
            </a:r>
            <a:r>
              <a:rPr lang="en-GB" sz="1600" b="1" dirty="0">
                <a:solidFill>
                  <a:schemeClr val="tx2"/>
                </a:solidFill>
              </a:rPr>
              <a:t>E</a:t>
            </a:r>
            <a:r>
              <a:rPr lang="en-GB" sz="1600" b="1" dirty="0" smtClean="0">
                <a:solidFill>
                  <a:schemeClr val="tx2"/>
                </a:solidFill>
              </a:rPr>
              <a:t>nergy &amp; Resource </a:t>
            </a:r>
            <a:r>
              <a:rPr lang="en-GB" b="1" dirty="0" smtClean="0">
                <a:solidFill>
                  <a:schemeClr val="tx2"/>
                </a:solidFill>
              </a:rPr>
              <a:t>Efficiency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777364"/>
            <a:ext cx="201024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Natural and Cultural Heritage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371600"/>
            <a:ext cx="2010247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Governance, Destination Management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325469"/>
            <a:ext cx="2008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Certification, Marketing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" y="2971800"/>
            <a:ext cx="20088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Knowledge Networking, Training and Education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968177"/>
            <a:ext cx="2008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Sustainable Travel and Transport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4242669"/>
            <a:ext cx="20088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Supply Chain Management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5657671"/>
            <a:ext cx="19812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Sustainable Consumption and Production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&amp;</a:t>
            </a:r>
            <a:r>
              <a:rPr lang="en-GB" b="1" dirty="0" smtClean="0">
                <a:solidFill>
                  <a:schemeClr val="tx2"/>
                </a:solidFill>
              </a:rPr>
              <a:t> Tourism 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8478" y="11288"/>
            <a:ext cx="505133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Observatory monitoring and reporting on 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33753" y="2111240"/>
            <a:ext cx="2010247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Command and Control </a:t>
            </a:r>
            <a:r>
              <a:rPr lang="en-GB" b="1" dirty="0" smtClean="0">
                <a:solidFill>
                  <a:srgbClr val="002060"/>
                </a:solidFill>
              </a:rPr>
              <a:t>Instruments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33752" y="3131668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Measurement  Instruments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19812" y="3868349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Economic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Instruments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46454" y="4645011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Supporting Instruments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33753" y="5445752"/>
            <a:ext cx="2010247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Voluntary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</a:rPr>
              <a:t>Instruments</a:t>
            </a:r>
          </a:p>
        </p:txBody>
      </p:sp>
      <p:sp>
        <p:nvSpPr>
          <p:cNvPr id="46" name="Oval 45"/>
          <p:cNvSpPr/>
          <p:nvPr/>
        </p:nvSpPr>
        <p:spPr>
          <a:xfrm>
            <a:off x="4265907" y="3214462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068478" y="6447674"/>
            <a:ext cx="125551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Local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88943" y="6440739"/>
            <a:ext cx="149017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Regional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61078" y="6440739"/>
            <a:ext cx="201024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National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84669" y="6440739"/>
            <a:ext cx="201024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International</a:t>
            </a:r>
          </a:p>
        </p:txBody>
      </p:sp>
      <p:sp>
        <p:nvSpPr>
          <p:cNvPr id="51" name="Isosceles Triangle 50"/>
          <p:cNvSpPr/>
          <p:nvPr/>
        </p:nvSpPr>
        <p:spPr>
          <a:xfrm rot="18802642">
            <a:off x="3145588" y="2023926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52" name="Isosceles Triangle 51"/>
          <p:cNvSpPr/>
          <p:nvPr/>
        </p:nvSpPr>
        <p:spPr>
          <a:xfrm rot="2648425">
            <a:off x="5236219" y="2023740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53" name="Isosceles Triangle 52"/>
          <p:cNvSpPr/>
          <p:nvPr/>
        </p:nvSpPr>
        <p:spPr>
          <a:xfrm rot="13508041">
            <a:off x="3107056" y="4122700"/>
            <a:ext cx="686664" cy="777188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Isosceles Triangle 53"/>
          <p:cNvSpPr/>
          <p:nvPr/>
        </p:nvSpPr>
        <p:spPr>
          <a:xfrm rot="7851376">
            <a:off x="5219431" y="4146745"/>
            <a:ext cx="609600" cy="7620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133753" y="0"/>
            <a:ext cx="2010247" cy="2031325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solidFill>
                <a:schemeClr val="tx2"/>
              </a:solidFill>
            </a:endParaRPr>
          </a:p>
          <a:p>
            <a:pPr algn="ctr"/>
            <a:r>
              <a:rPr lang="en-GB" b="1" dirty="0">
                <a:solidFill>
                  <a:schemeClr val="accent1"/>
                </a:solidFill>
              </a:rPr>
              <a:t>Competitive and Sustainable Tourism  Processes created by tools to meet Topic </a:t>
            </a:r>
            <a:r>
              <a:rPr lang="en-GB" b="1" dirty="0" smtClean="0">
                <a:solidFill>
                  <a:schemeClr val="accent1"/>
                </a:solidFill>
              </a:rPr>
              <a:t>Challenges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9987" y="609600"/>
            <a:ext cx="1037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Topics of interest …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21360" y="430887"/>
            <a:ext cx="1881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Processes that create competitiveness and sustainability … </a:t>
            </a:r>
            <a:endParaRPr lang="en-GB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72940" y="380620"/>
            <a:ext cx="0" cy="71990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611032" y="861774"/>
            <a:ext cx="90786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472940" y="861774"/>
            <a:ext cx="90786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69844" y="5657671"/>
            <a:ext cx="339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… and their territorial impacts </a:t>
            </a:r>
            <a:endParaRPr lang="en-GB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40353" y="861774"/>
            <a:ext cx="379634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553200" y="861774"/>
            <a:ext cx="593254" cy="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472940" y="5979074"/>
            <a:ext cx="0" cy="39189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446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2" descr="b-ac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05600" y="3444876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3" descr="b-bus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30859" y="1905000"/>
            <a:ext cx="7667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4" descr="b-des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6773" y="5181600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5" descr="b-gov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01846" y="1905000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6" descr="b-n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27136" y="3549650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7" descr="b-trav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1171" y="5083569"/>
            <a:ext cx="8064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8" descr="b-wh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00450" y="3277390"/>
            <a:ext cx="1379749" cy="153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9274" y="637272"/>
            <a:ext cx="7908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Who are the stakeholders who have an interest in </a:t>
            </a:r>
            <a:r>
              <a:rPr lang="en-GB" sz="2400" dirty="0" smtClean="0">
                <a:solidFill>
                  <a:schemeClr val="tx2"/>
                </a:solidFill>
              </a:rPr>
              <a:t>knowledge produced by such an observatory process?</a:t>
            </a:r>
            <a:endParaRPr lang="en-GB" sz="2400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940514" y="2667000"/>
            <a:ext cx="690345" cy="61554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914649" y="2667000"/>
            <a:ext cx="685803" cy="59570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209800" y="3926285"/>
            <a:ext cx="1047750" cy="2420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85686" y="3999706"/>
            <a:ext cx="106362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940514" y="4550963"/>
            <a:ext cx="609599" cy="53260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14649" y="4587482"/>
            <a:ext cx="685802" cy="59411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4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48" descr="b-wh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67796" y="3516173"/>
            <a:ext cx="1317427" cy="14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9" descr="b-mark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98330" y="3559342"/>
            <a:ext cx="1308430" cy="142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50" descr="b-ob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3956" y="1143000"/>
            <a:ext cx="1115219" cy="127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51" descr="b-prac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46983" y="3548603"/>
            <a:ext cx="1238647" cy="142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52" descr="b-pub-too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86298" y="3509757"/>
            <a:ext cx="1333302" cy="18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53" descr="b-top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5558" y="3527434"/>
            <a:ext cx="1202238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Textfeld 13"/>
          <p:cNvSpPr txBox="1">
            <a:spLocks noChangeArrowheads="1"/>
          </p:cNvSpPr>
          <p:nvPr/>
        </p:nvSpPr>
        <p:spPr bwMode="auto">
          <a:xfrm>
            <a:off x="611188" y="476250"/>
            <a:ext cx="7777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sz="2800" dirty="0" smtClean="0">
                <a:solidFill>
                  <a:schemeClr val="bg1"/>
                </a:solidFill>
                <a:cs typeface="Arial" pitchFamily="34" charset="0"/>
              </a:rPr>
              <a:t>What do they need to know?</a:t>
            </a:r>
            <a:endParaRPr lang="de-DE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714999"/>
            <a:ext cx="8243094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Meeting </a:t>
            </a:r>
            <a:r>
              <a:rPr lang="en-GB" sz="2400" b="1" i="1" dirty="0" smtClean="0"/>
              <a:t>the Learning Needs </a:t>
            </a:r>
            <a:r>
              <a:rPr lang="en-GB" sz="2400" b="1" dirty="0" smtClean="0"/>
              <a:t>of stakeholders in order to </a:t>
            </a:r>
          </a:p>
          <a:p>
            <a:pPr algn="ctr"/>
            <a:r>
              <a:rPr lang="en-GB" sz="2400" b="1" dirty="0" smtClean="0"/>
              <a:t>promote more competitive and sustainable actions  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96118" y="47625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What do they need to know?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cxnSp>
        <p:nvCxnSpPr>
          <p:cNvPr id="5" name="Straight Connector 4"/>
          <p:cNvCxnSpPr>
            <a:stCxn id="18444" idx="2"/>
            <a:endCxn id="18447" idx="0"/>
          </p:cNvCxnSpPr>
          <p:nvPr/>
        </p:nvCxnSpPr>
        <p:spPr>
          <a:xfrm flipH="1">
            <a:off x="1266677" y="2413047"/>
            <a:ext cx="3004889" cy="111438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8444" idx="2"/>
            <a:endCxn id="18443" idx="0"/>
          </p:cNvCxnSpPr>
          <p:nvPr/>
        </p:nvCxnSpPr>
        <p:spPr>
          <a:xfrm>
            <a:off x="4271566" y="2413047"/>
            <a:ext cx="2080979" cy="114629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8444" idx="2"/>
            <a:endCxn id="18442" idx="0"/>
          </p:cNvCxnSpPr>
          <p:nvPr/>
        </p:nvCxnSpPr>
        <p:spPr>
          <a:xfrm flipH="1">
            <a:off x="2526510" y="2413047"/>
            <a:ext cx="1745056" cy="110312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444" idx="2"/>
            <a:endCxn id="18445" idx="0"/>
          </p:cNvCxnSpPr>
          <p:nvPr/>
        </p:nvCxnSpPr>
        <p:spPr>
          <a:xfrm>
            <a:off x="4271566" y="2413047"/>
            <a:ext cx="794741" cy="113555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8446" idx="0"/>
          </p:cNvCxnSpPr>
          <p:nvPr/>
        </p:nvCxnSpPr>
        <p:spPr>
          <a:xfrm flipH="1">
            <a:off x="3752949" y="2413047"/>
            <a:ext cx="518617" cy="109671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444" idx="2"/>
          </p:cNvCxnSpPr>
          <p:nvPr/>
        </p:nvCxnSpPr>
        <p:spPr>
          <a:xfrm>
            <a:off x="4271566" y="2413047"/>
            <a:ext cx="3392089" cy="119769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9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7244" t="46860" r="12830" b="40050"/>
          <a:stretch/>
        </p:blipFill>
        <p:spPr bwMode="auto">
          <a:xfrm>
            <a:off x="7200900" y="3654053"/>
            <a:ext cx="1023768" cy="107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200900" y="4733374"/>
            <a:ext cx="118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News &amp; events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33689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apezoid 34"/>
          <p:cNvSpPr/>
          <p:nvPr/>
        </p:nvSpPr>
        <p:spPr>
          <a:xfrm rot="20290432">
            <a:off x="4428433" y="5398879"/>
            <a:ext cx="2196987" cy="1068569"/>
          </a:xfrm>
          <a:prstGeom prst="trapezoi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9387638">
            <a:off x="4818817" y="5517409"/>
            <a:ext cx="1513231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2"/>
              </a:solidFill>
            </a:endParaRP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Market-Place</a:t>
            </a:r>
          </a:p>
          <a:p>
            <a:pPr algn="ctr"/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6" name="Trapezoid 35"/>
          <p:cNvSpPr/>
          <p:nvPr/>
        </p:nvSpPr>
        <p:spPr>
          <a:xfrm rot="17561288">
            <a:off x="5863640" y="3962799"/>
            <a:ext cx="2196987" cy="1068569"/>
          </a:xfrm>
          <a:prstGeom prst="trapezoid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Trapezoid 33"/>
          <p:cNvSpPr/>
          <p:nvPr/>
        </p:nvSpPr>
        <p:spPr>
          <a:xfrm rot="1330103">
            <a:off x="2378388" y="5400384"/>
            <a:ext cx="2205607" cy="104833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rapezoid 32"/>
          <p:cNvSpPr/>
          <p:nvPr/>
        </p:nvSpPr>
        <p:spPr>
          <a:xfrm rot="4096482">
            <a:off x="922471" y="3956210"/>
            <a:ext cx="2196987" cy="10685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rapezoid 30"/>
          <p:cNvSpPr/>
          <p:nvPr/>
        </p:nvSpPr>
        <p:spPr>
          <a:xfrm rot="9458283">
            <a:off x="2362654" y="532015"/>
            <a:ext cx="2196987" cy="1068569"/>
          </a:xfrm>
          <a:prstGeom prst="trapezoi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rapezoid 31"/>
          <p:cNvSpPr/>
          <p:nvPr/>
        </p:nvSpPr>
        <p:spPr>
          <a:xfrm rot="6843750">
            <a:off x="932322" y="1887387"/>
            <a:ext cx="2196987" cy="10685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rapezoid 29"/>
          <p:cNvSpPr/>
          <p:nvPr/>
        </p:nvSpPr>
        <p:spPr>
          <a:xfrm rot="12099989">
            <a:off x="4410461" y="476645"/>
            <a:ext cx="2196987" cy="10685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rapezoid 25"/>
          <p:cNvSpPr/>
          <p:nvPr/>
        </p:nvSpPr>
        <p:spPr>
          <a:xfrm rot="14739929">
            <a:off x="5863639" y="1887563"/>
            <a:ext cx="2196987" cy="10685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12121417">
            <a:off x="4298400" y="1521135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4754831">
            <a:off x="5184169" y="2398371"/>
            <a:ext cx="1645920" cy="914400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2071237">
            <a:off x="2671342" y="5630437"/>
            <a:ext cx="1447800" cy="646331"/>
          </a:xfrm>
          <a:prstGeom prst="rect">
            <a:avLst/>
          </a:prstGeom>
          <a:solidFill>
            <a:srgbClr val="4F81BD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NGOs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542099" y="1488655"/>
            <a:ext cx="3926713" cy="3901996"/>
            <a:chOff x="2530085" y="1524828"/>
            <a:chExt cx="3926713" cy="3901996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4" name="Sun 3"/>
            <p:cNvSpPr/>
            <p:nvPr/>
          </p:nvSpPr>
          <p:spPr>
            <a:xfrm>
              <a:off x="2619987" y="1592215"/>
              <a:ext cx="3749040" cy="3749040"/>
            </a:xfrm>
            <a:prstGeom prst="su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6810785">
              <a:off x="2171953" y="2396388"/>
              <a:ext cx="1645920" cy="929656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1318247">
              <a:off x="3043560" y="4510977"/>
              <a:ext cx="1645920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9451668">
              <a:off x="3064572" y="1524828"/>
              <a:ext cx="1641136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7599718">
              <a:off x="5176638" y="3634832"/>
              <a:ext cx="1645920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20273343">
              <a:off x="4287999" y="4512424"/>
              <a:ext cx="1645920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4093127">
              <a:off x="2164583" y="3631953"/>
              <a:ext cx="1645920" cy="914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08707" y="2780935"/>
              <a:ext cx="1371600" cy="13716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064966" y="3009535"/>
              <a:ext cx="914400" cy="9144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293181" y="3257789"/>
              <a:ext cx="457200" cy="4572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0568" y="99303"/>
            <a:ext cx="2221422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Bring them together in the Destination Learning Area …</a:t>
            </a:r>
          </a:p>
        </p:txBody>
      </p:sp>
      <p:sp>
        <p:nvSpPr>
          <p:cNvPr id="22" name="TextBox 21"/>
          <p:cNvSpPr txBox="1"/>
          <p:nvPr/>
        </p:nvSpPr>
        <p:spPr>
          <a:xfrm rot="20285245">
            <a:off x="2753603" y="527557"/>
            <a:ext cx="14478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tx2"/>
              </a:solidFill>
            </a:endParaRP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Best Practice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77105" y="4785401"/>
            <a:ext cx="1602152" cy="18466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smtClean="0"/>
              <a:t>… </a:t>
            </a:r>
            <a:r>
              <a:rPr lang="en-GB" sz="1600" b="1" dirty="0" smtClean="0"/>
              <a:t>to promote innovation </a:t>
            </a:r>
          </a:p>
          <a:p>
            <a:pPr lvl="0" algn="ctr"/>
            <a:r>
              <a:rPr lang="en-GB" sz="1600" b="1" dirty="0" smtClean="0"/>
              <a:t>quality competitiveness responsibility  and sustainability </a:t>
            </a:r>
            <a:endParaRPr lang="en-GB" sz="1600" b="1" dirty="0"/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xmlns="" val="342785761"/>
              </p:ext>
            </p:extLst>
          </p:nvPr>
        </p:nvGraphicFramePr>
        <p:xfrm>
          <a:off x="2241990" y="1497370"/>
          <a:ext cx="4328198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6" name="Picture 45" descr="b-gov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935916">
            <a:off x="6624810" y="2102090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b-n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390399">
            <a:off x="2923914" y="5390651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4" descr="b-des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171995">
            <a:off x="5119588" y="641086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3" descr="b-busi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610136">
            <a:off x="6531026" y="4076598"/>
            <a:ext cx="7667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2" descr="b-aca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572941">
            <a:off x="1606994" y="2065301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7" descr="b-trav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116251">
            <a:off x="1667411" y="4040437"/>
            <a:ext cx="8064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b-prac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287079">
            <a:off x="3177011" y="626561"/>
            <a:ext cx="7635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9" descr="b-market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200872">
            <a:off x="5240915" y="5456114"/>
            <a:ext cx="8397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169822">
            <a:off x="5072486" y="1246534"/>
            <a:ext cx="1102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other</a:t>
            </a:r>
            <a:endParaRPr lang="en-GB" sz="1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5400" y="5305082"/>
            <a:ext cx="1686567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smtClean="0"/>
              <a:t>… A round table for </a:t>
            </a:r>
          </a:p>
          <a:p>
            <a:pPr lvl="0" algn="ctr"/>
            <a:r>
              <a:rPr lang="en-GB" b="1" dirty="0" smtClean="0"/>
              <a:t>multi-stakeholder collaboration ..</a:t>
            </a:r>
            <a:endParaRPr lang="en-GB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392689" y="78714"/>
            <a:ext cx="1686567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 smtClean="0"/>
              <a:t>… sharing the common observatory knowledge base  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34036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27" grpId="0">
        <p:bldAsOne/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0668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2"/>
                </a:solidFill>
              </a:rPr>
              <a:t>The Destination Learning Area (DLA) as a component part of a de-</a:t>
            </a:r>
            <a:r>
              <a:rPr lang="en-US" sz="2400" dirty="0" err="1" smtClean="0">
                <a:solidFill>
                  <a:schemeClr val="tx2"/>
                </a:solidFill>
              </a:rPr>
              <a:t>centralised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dirty="0" smtClean="0">
                <a:solidFill>
                  <a:schemeClr val="tx2"/>
                </a:solidFill>
              </a:rPr>
              <a:t> networked European-wide process of tourism observation</a:t>
            </a:r>
            <a:endParaRPr lang="en-US" sz="2400" dirty="0"/>
          </a:p>
        </p:txBody>
      </p:sp>
      <p:pic>
        <p:nvPicPr>
          <p:cNvPr id="6" name="Picture 45" descr="b-go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963088" cy="111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851"/>
          <a:stretch/>
        </p:blipFill>
        <p:spPr bwMode="auto">
          <a:xfrm>
            <a:off x="1066800" y="1524000"/>
            <a:ext cx="7696200" cy="496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895600" y="2057400"/>
            <a:ext cx="4038600" cy="4072564"/>
            <a:chOff x="144799" y="-16982"/>
            <a:chExt cx="4038600" cy="4072564"/>
          </a:xfrm>
        </p:grpSpPr>
        <p:sp>
          <p:nvSpPr>
            <p:cNvPr id="7" name="Oval 6"/>
            <p:cNvSpPr/>
            <p:nvPr/>
          </p:nvSpPr>
          <p:spPr>
            <a:xfrm>
              <a:off x="144799" y="-16982"/>
              <a:ext cx="4038600" cy="40725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736238" y="579431"/>
              <a:ext cx="2855722" cy="2879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600" b="1" kern="1200" dirty="0" smtClean="0">
                  <a:solidFill>
                    <a:schemeClr val="tx1"/>
                  </a:solidFill>
                </a:rPr>
                <a:t>The Destination Learning 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998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0668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2"/>
                </a:solidFill>
              </a:rPr>
              <a:t>The Destination Learning Area (DLA) as a component part of a de-</a:t>
            </a:r>
            <a:r>
              <a:rPr lang="en-US" sz="2400" dirty="0" err="1" smtClean="0">
                <a:solidFill>
                  <a:schemeClr val="tx2"/>
                </a:solidFill>
              </a:rPr>
              <a:t>centralised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dirty="0" smtClean="0">
                <a:solidFill>
                  <a:schemeClr val="tx2"/>
                </a:solidFill>
              </a:rPr>
              <a:t> networked European-wide process of tourism observation</a:t>
            </a:r>
            <a:endParaRPr lang="en-US" sz="2400" dirty="0"/>
          </a:p>
        </p:txBody>
      </p:sp>
      <p:pic>
        <p:nvPicPr>
          <p:cNvPr id="6" name="Picture 45" descr="b-go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963088" cy="111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851"/>
          <a:stretch/>
        </p:blipFill>
        <p:spPr bwMode="auto">
          <a:xfrm>
            <a:off x="1066800" y="1524000"/>
            <a:ext cx="7696200" cy="496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851"/>
          <a:stretch/>
        </p:blipFill>
        <p:spPr bwMode="auto">
          <a:xfrm>
            <a:off x="7514777" y="1549400"/>
            <a:ext cx="1204681" cy="77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851"/>
          <a:stretch/>
        </p:blipFill>
        <p:spPr bwMode="auto">
          <a:xfrm>
            <a:off x="7476677" y="5638800"/>
            <a:ext cx="1204681" cy="77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851"/>
          <a:stretch/>
        </p:blipFill>
        <p:spPr bwMode="auto">
          <a:xfrm>
            <a:off x="1143000" y="5629156"/>
            <a:ext cx="1204681" cy="77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851"/>
          <a:stretch/>
        </p:blipFill>
        <p:spPr bwMode="auto">
          <a:xfrm>
            <a:off x="1104900" y="1628656"/>
            <a:ext cx="1204681" cy="77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745340" y="4191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851"/>
          <a:stretch/>
        </p:blipFill>
        <p:spPr bwMode="auto">
          <a:xfrm>
            <a:off x="7772400" y="3619500"/>
            <a:ext cx="1204681" cy="77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9851"/>
          <a:stretch/>
        </p:blipFill>
        <p:spPr bwMode="auto">
          <a:xfrm>
            <a:off x="762000" y="3469798"/>
            <a:ext cx="1204681" cy="77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23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762000"/>
            <a:ext cx="12420597" cy="93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2" descr="b-ac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25" y="1700213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3" descr="b-bus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7667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4" descr="b-des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5" descr="b-gov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13" y="1665288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6" descr="b-n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5338" y="1665288"/>
            <a:ext cx="7778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7" descr="b-trav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12088" y="1736725"/>
            <a:ext cx="8064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8" descr="b-wh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2613" y="4724400"/>
            <a:ext cx="8207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9" descr="b-marke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40650" y="4724400"/>
            <a:ext cx="8397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50" descr="b-obs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375" y="4762500"/>
            <a:ext cx="7889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51" descr="b-pract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25" y="4724400"/>
            <a:ext cx="7635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52" descr="b-pub-too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825" y="4773613"/>
            <a:ext cx="801688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53" descr="b-top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513" y="4762500"/>
            <a:ext cx="7461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Content Placeholder 1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265" t="16978" r="24924" b="15358"/>
          <a:stretch>
            <a:fillRect/>
          </a:stretch>
        </p:blipFill>
        <p:spPr bwMode="auto">
          <a:xfrm>
            <a:off x="3563938" y="2608263"/>
            <a:ext cx="2144712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4635500" y="2492375"/>
            <a:ext cx="681038" cy="116522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024313" y="3657600"/>
            <a:ext cx="611187" cy="112077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635500" y="2420938"/>
            <a:ext cx="1741488" cy="12366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635500" y="2420938"/>
            <a:ext cx="3249613" cy="12366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635500" y="3657600"/>
            <a:ext cx="1881188" cy="112077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4635500" y="3657600"/>
            <a:ext cx="3176588" cy="112077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8446" idx="0"/>
          </p:cNvCxnSpPr>
          <p:nvPr/>
        </p:nvCxnSpPr>
        <p:spPr>
          <a:xfrm flipH="1" flipV="1">
            <a:off x="4635500" y="3657600"/>
            <a:ext cx="842963" cy="11160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403350" y="2349500"/>
            <a:ext cx="3232150" cy="13081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2843213" y="2349500"/>
            <a:ext cx="1792287" cy="13081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1331913" y="3665538"/>
            <a:ext cx="3303587" cy="11128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941638" y="3665538"/>
            <a:ext cx="1693862" cy="11128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952875" y="2420938"/>
            <a:ext cx="682625" cy="1244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572" t="22148" r="8858" b="22148"/>
          <a:stretch>
            <a:fillRect/>
          </a:stretch>
        </p:blipFill>
        <p:spPr bwMode="auto">
          <a:xfrm>
            <a:off x="3056123" y="2582862"/>
            <a:ext cx="3160342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2613" y="609600"/>
            <a:ext cx="779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/>
                </a:solidFill>
              </a:rPr>
              <a:t>… creating the Virtual European Tourism Observatory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3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GB" sz="2400" dirty="0" smtClean="0">
                <a:solidFill>
                  <a:schemeClr val="tx2"/>
                </a:solidFill>
              </a:rPr>
              <a:t>Summary   - a multi-level knowledge transfer system for European sustainable tourism stakeholders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network shape – a decentralized set of local, regional, national and international component </a:t>
            </a:r>
            <a:r>
              <a:rPr lang="en-US" sz="18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organisations</a:t>
            </a:r>
            <a:r>
              <a:rPr lang="en-US" sz="1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working together as part of a European multi-level observatory networking process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Each sub set of component </a:t>
            </a:r>
            <a:r>
              <a:rPr lang="en-US" sz="18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organisations</a:t>
            </a:r>
            <a:r>
              <a:rPr lang="en-US" sz="1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can be 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structured as a Learning Area, clustering together the appropriate stakeholders at each level for the purpose of information gathering and knowledge </a:t>
            </a:r>
            <a:r>
              <a:rPr lang="en-US" sz="1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sharing, using Eurostat as the skeletal statistical form, related to national &amp; regional data collation and indicator systems.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Thematic Topics based on Agenda 21 and sustainable tourism policy and business principles will shape the reporting process according to stakeholder learning needs</a:t>
            </a:r>
            <a:endParaRPr lang="en-US" sz="18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observatory will deliver  process and performance reporting systems for innovation, quality, competitiveness and sustainability</a:t>
            </a:r>
            <a:r>
              <a:rPr lang="en-US" sz="18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265" t="16978" r="24924" b="15358"/>
          <a:stretch>
            <a:fillRect/>
          </a:stretch>
        </p:blipFill>
        <p:spPr bwMode="auto">
          <a:xfrm>
            <a:off x="3657600" y="5715000"/>
            <a:ext cx="76087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45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lue &amp;amp; pink eye shadows, mascara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47" y="0"/>
            <a:ext cx="9189647" cy="68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ight Triangle 4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454018"/>
      </p:ext>
    </p:extLst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704856"/>
            <a:ext cx="12420597" cy="93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PART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III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2" y="2667000"/>
            <a:ext cx="918210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 err="1">
                <a:solidFill>
                  <a:schemeClr val="bg1"/>
                </a:solidFill>
              </a:rPr>
              <a:t>DestiNet</a:t>
            </a:r>
            <a:r>
              <a:rPr lang="en-GB" dirty="0">
                <a:solidFill>
                  <a:schemeClr val="bg1"/>
                </a:solidFill>
              </a:rPr>
              <a:t> Portal </a:t>
            </a: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/>
              <a:t>Simulating </a:t>
            </a:r>
            <a:r>
              <a:rPr lang="en-GB" dirty="0"/>
              <a:t>the Observatory Process in </a:t>
            </a:r>
            <a:r>
              <a:rPr lang="en-GB" dirty="0" smtClean="0"/>
              <a:t>FAST-LAIN Project using the </a:t>
            </a:r>
            <a:r>
              <a:rPr lang="en-GB" dirty="0" err="1" smtClean="0"/>
              <a:t>DestiNet</a:t>
            </a:r>
            <a:r>
              <a:rPr lang="en-GB" dirty="0" smtClean="0"/>
              <a:t> Sustainable Tourism Portal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98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DestiNet</a:t>
            </a:r>
            <a:r>
              <a:rPr lang="en-US" sz="2400" dirty="0">
                <a:solidFill>
                  <a:schemeClr val="tx2"/>
                </a:solidFill>
              </a:rPr>
              <a:t> in the FAST-LAIN - simulating the observatory work flow</a:t>
            </a:r>
            <a:endParaRPr lang="en-GB" sz="2400" dirty="0">
              <a:solidFill>
                <a:schemeClr val="tx2"/>
              </a:solidFill>
            </a:endParaRPr>
          </a:p>
          <a:p>
            <a:r>
              <a:rPr lang="en-US" dirty="0"/>
              <a:t> </a:t>
            </a:r>
            <a:endParaRPr lang="en-GB" dirty="0"/>
          </a:p>
          <a:p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field test the observatory concept, the FAST-LAIN project has taken </a:t>
            </a:r>
            <a:r>
              <a:rPr lang="en-US" dirty="0" smtClean="0"/>
              <a:t>the related the work of the </a:t>
            </a:r>
            <a:r>
              <a:rPr lang="en-US" dirty="0"/>
              <a:t>E</a:t>
            </a:r>
            <a:r>
              <a:rPr lang="en-US" dirty="0" smtClean="0"/>
              <a:t>uropean </a:t>
            </a:r>
            <a:r>
              <a:rPr lang="en-US" dirty="0"/>
              <a:t>R</a:t>
            </a:r>
            <a:r>
              <a:rPr lang="en-US" dirty="0" smtClean="0"/>
              <a:t>esearch Area to the observatory process. This has created the sustainable tourism topic framework , to which the portal adds a territorial framework, in which knowledge transfer between tourism stakeholders can take place. </a:t>
            </a:r>
          </a:p>
          <a:p>
            <a:endParaRPr lang="en-US" dirty="0"/>
          </a:p>
          <a:p>
            <a:r>
              <a:rPr lang="en-US" dirty="0" smtClean="0"/>
              <a:t>In order to </a:t>
            </a:r>
            <a:r>
              <a:rPr lang="en-US" dirty="0"/>
              <a:t>develop the portal knowledge base in terms of key issues facing </a:t>
            </a:r>
            <a:r>
              <a:rPr lang="en-US" dirty="0" smtClean="0"/>
              <a:t>these stakeholders, each </a:t>
            </a:r>
            <a:r>
              <a:rPr lang="en-US" dirty="0"/>
              <a:t>topic will provide </a:t>
            </a:r>
            <a:r>
              <a:rPr lang="en-US" i="1" dirty="0" smtClean="0"/>
              <a:t>a topic </a:t>
            </a:r>
            <a:r>
              <a:rPr lang="en-US" i="1" dirty="0"/>
              <a:t>learning and reporting process</a:t>
            </a:r>
            <a:r>
              <a:rPr lang="en-US" dirty="0"/>
              <a:t> relevant to each stakeholder group </a:t>
            </a:r>
            <a:r>
              <a:rPr lang="en-US" dirty="0" smtClean="0"/>
              <a:t>according to </a:t>
            </a:r>
            <a:r>
              <a:rPr lang="en-US" dirty="0"/>
              <a:t>their information preferences.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can visit the </a:t>
            </a:r>
            <a:r>
              <a:rPr lang="en-US" dirty="0" err="1" smtClean="0"/>
              <a:t>DestiNet</a:t>
            </a:r>
            <a:r>
              <a:rPr lang="en-US" dirty="0" smtClean="0"/>
              <a:t> site to see how an example of how this observatory concept can be ordered using the </a:t>
            </a:r>
            <a:r>
              <a:rPr lang="en-US" dirty="0" err="1" smtClean="0"/>
              <a:t>Destinet</a:t>
            </a:r>
            <a:r>
              <a:rPr lang="en-US" dirty="0" smtClean="0"/>
              <a:t> Partnerships global to local EU/UN developed ICT system.  </a:t>
            </a:r>
            <a:r>
              <a:rPr lang="en-US" dirty="0" smtClean="0">
                <a:hlinkClick r:id="rId2"/>
              </a:rPr>
              <a:t>www.destinet.eu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572" t="22148" r="8858" b="22148"/>
          <a:stretch>
            <a:fillRect/>
          </a:stretch>
        </p:blipFill>
        <p:spPr bwMode="auto">
          <a:xfrm>
            <a:off x="3581400" y="4734924"/>
            <a:ext cx="2590800" cy="17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527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-495964"/>
            <a:ext cx="12420597" cy="93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127000"/>
            <a:ext cx="1981200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Agenda 21</a:t>
            </a:r>
          </a:p>
          <a:p>
            <a:pPr algn="ctr"/>
            <a:endParaRPr lang="en-GB" b="1" dirty="0" smtClean="0">
              <a:solidFill>
                <a:schemeClr val="accent1"/>
              </a:solidFill>
            </a:endParaRP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Institutional </a:t>
            </a:r>
            <a:r>
              <a:rPr lang="en-GB" b="1" dirty="0">
                <a:solidFill>
                  <a:schemeClr val="accent1"/>
                </a:solidFill>
              </a:rPr>
              <a:t>development</a:t>
            </a:r>
          </a:p>
          <a:p>
            <a:pPr algn="ctr"/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>
            <a:stCxn id="10" idx="2"/>
            <a:endCxn id="24" idx="1"/>
          </p:cNvCxnSpPr>
          <p:nvPr/>
        </p:nvCxnSpPr>
        <p:spPr>
          <a:xfrm>
            <a:off x="1143000" y="1604328"/>
            <a:ext cx="3217136" cy="172041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71800" y="4724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Lets go there !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5170" y="3585610"/>
            <a:ext cx="1193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Agenda 21</a:t>
            </a:r>
          </a:p>
        </p:txBody>
      </p:sp>
    </p:spTree>
    <p:extLst>
      <p:ext uri="{BB962C8B-B14F-4D97-AF65-F5344CB8AC3E}">
        <p14:creationId xmlns:p14="http://schemas.microsoft.com/office/powerpoint/2010/main" xmlns="" val="1986039957"/>
      </p:ext>
    </p:extLst>
  </p:cSld>
  <p:clrMapOvr>
    <a:masterClrMapping/>
  </p:clrMapOvr>
  <p:transition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EU-level policy and </a:t>
            </a:r>
            <a:r>
              <a:rPr lang="en-US" sz="2400" dirty="0" err="1">
                <a:solidFill>
                  <a:schemeClr val="tx2"/>
                </a:solidFill>
              </a:rPr>
              <a:t>o</a:t>
            </a:r>
            <a:r>
              <a:rPr lang="en-US" sz="2400" dirty="0" err="1" smtClean="0">
                <a:solidFill>
                  <a:schemeClr val="tx2"/>
                </a:solidFill>
              </a:rPr>
              <a:t>rganisational</a:t>
            </a:r>
            <a:r>
              <a:rPr lang="en-US" sz="2400" dirty="0" smtClean="0">
                <a:solidFill>
                  <a:schemeClr val="tx2"/>
                </a:solidFill>
              </a:rPr>
              <a:t> links for the observatory 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7391400" cy="2590800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 smtClean="0"/>
              <a:t>Eurostat base</a:t>
            </a:r>
            <a:endParaRPr lang="en-US" sz="2800" dirty="0"/>
          </a:p>
          <a:p>
            <a:r>
              <a:rPr lang="en-US" sz="2800" dirty="0" smtClean="0"/>
              <a:t>DG Enterprise – Directorate &amp; Policy Coherence: </a:t>
            </a:r>
          </a:p>
          <a:p>
            <a:r>
              <a:rPr lang="en-US" sz="2800" dirty="0" err="1" smtClean="0"/>
              <a:t>Env</a:t>
            </a:r>
            <a:r>
              <a:rPr lang="en-US" sz="2800" dirty="0" smtClean="0"/>
              <a:t>, </a:t>
            </a:r>
            <a:r>
              <a:rPr lang="en-US" sz="2800" dirty="0" err="1" smtClean="0"/>
              <a:t>Regio</a:t>
            </a:r>
            <a:r>
              <a:rPr lang="en-US" sz="2800" dirty="0" smtClean="0"/>
              <a:t>, Training Education &amp;Culture, </a:t>
            </a:r>
          </a:p>
          <a:p>
            <a:r>
              <a:rPr lang="en-US" sz="2800" dirty="0" smtClean="0"/>
              <a:t>Commissions’ Sec Gen SDS Implementation and Competitiveness &amp; Innovation policies </a:t>
            </a:r>
          </a:p>
          <a:p>
            <a:r>
              <a:rPr lang="en-US" sz="2800" dirty="0" smtClean="0"/>
              <a:t>EEA service</a:t>
            </a:r>
          </a:p>
          <a:p>
            <a:r>
              <a:rPr lang="en-US" sz="2800" dirty="0" smtClean="0"/>
              <a:t>European Research Area</a:t>
            </a:r>
          </a:p>
          <a:p>
            <a:pPr marL="0" indent="0">
              <a:buNone/>
            </a:pPr>
            <a:r>
              <a:rPr lang="en-US" sz="2800" dirty="0" smtClean="0"/>
              <a:t>Non EU bodies</a:t>
            </a:r>
          </a:p>
          <a:p>
            <a:r>
              <a:rPr lang="en-US" sz="2800" dirty="0" smtClean="0"/>
              <a:t>European </a:t>
            </a:r>
            <a:r>
              <a:rPr lang="en-US" sz="2800" dirty="0"/>
              <a:t>Travel </a:t>
            </a:r>
            <a:r>
              <a:rPr lang="en-US" sz="2800" dirty="0" smtClean="0"/>
              <a:t>Commission</a:t>
            </a:r>
          </a:p>
          <a:p>
            <a:r>
              <a:rPr lang="en-US" sz="2800" dirty="0" smtClean="0"/>
              <a:t>Multi-stakeholder representational </a:t>
            </a:r>
            <a:r>
              <a:rPr lang="en-US" sz="2800" dirty="0" err="1" smtClean="0"/>
              <a:t>organisations</a:t>
            </a:r>
            <a:endParaRPr lang="en-US" sz="2800" dirty="0" smtClean="0"/>
          </a:p>
          <a:p>
            <a:r>
              <a:rPr lang="en-US" sz="2800" dirty="0" smtClean="0"/>
              <a:t>Thematic </a:t>
            </a:r>
            <a:r>
              <a:rPr lang="en-US" sz="2800" dirty="0" err="1" smtClean="0"/>
              <a:t>Organisations</a:t>
            </a:r>
            <a:r>
              <a:rPr lang="en-US" sz="2800" dirty="0" smtClean="0"/>
              <a:t> with a European coverage </a:t>
            </a:r>
            <a:endParaRPr lang="en-US" sz="2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572" t="22148" r="8858" b="22148"/>
          <a:stretch>
            <a:fillRect/>
          </a:stretch>
        </p:blipFill>
        <p:spPr bwMode="auto">
          <a:xfrm>
            <a:off x="3657600" y="2667000"/>
            <a:ext cx="1908176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96" r="11544"/>
          <a:stretch/>
        </p:blipFill>
        <p:spPr bwMode="auto">
          <a:xfrm>
            <a:off x="838200" y="1945979"/>
            <a:ext cx="1855788" cy="13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5200" y="1371599"/>
            <a:ext cx="2211388" cy="11364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98" r="23043"/>
          <a:stretch/>
        </p:blipFill>
        <p:spPr bwMode="auto">
          <a:xfrm>
            <a:off x="6096000" y="1771401"/>
            <a:ext cx="1828800" cy="185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26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9216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2"/>
                </a:solidFill>
              </a:rPr>
              <a:t>Global Level Information Networking – linking European initiatives to existing international observatory processes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505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GRID </a:t>
            </a:r>
            <a:r>
              <a:rPr lang="en-US" sz="2400" dirty="0" err="1" smtClean="0"/>
              <a:t>Arendal</a:t>
            </a:r>
            <a:endParaRPr lang="en-US" sz="2400" dirty="0" smtClean="0"/>
          </a:p>
          <a:p>
            <a:r>
              <a:rPr lang="en-US" sz="2400" dirty="0" smtClean="0"/>
              <a:t>OECD</a:t>
            </a:r>
          </a:p>
          <a:p>
            <a:r>
              <a:rPr lang="en-US" sz="2400" dirty="0" smtClean="0"/>
              <a:t>-UN - CSD Reporting Process for the </a:t>
            </a:r>
            <a:r>
              <a:rPr lang="en-US" sz="2400" dirty="0"/>
              <a:t>EU (Rio +20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-UN Conventions on Biodiversity, </a:t>
            </a:r>
            <a:r>
              <a:rPr lang="en-US" sz="2400" dirty="0" err="1" smtClean="0"/>
              <a:t>PoPs</a:t>
            </a:r>
            <a:r>
              <a:rPr lang="en-US" sz="2400" dirty="0" smtClean="0"/>
              <a:t>, Desertification Local Agenda 21 implementation 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6572" t="22148" r="8858" b="22148"/>
          <a:stretch>
            <a:fillRect/>
          </a:stretch>
        </p:blipFill>
        <p:spPr bwMode="auto">
          <a:xfrm>
            <a:off x="2743200" y="1371600"/>
            <a:ext cx="287262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59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dirty="0" smtClean="0">
                <a:solidFill>
                  <a:schemeClr val="tx2"/>
                </a:solidFill>
              </a:rPr>
              <a:t>These institutions and processes provide  the basis for the development of the subject index framework for a virtual observatory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9" t="23439" r="53446" b="34696"/>
          <a:stretch/>
        </p:blipFill>
        <p:spPr bwMode="auto">
          <a:xfrm>
            <a:off x="457200" y="1460500"/>
            <a:ext cx="835632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3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2400" dirty="0" smtClean="0">
                <a:solidFill>
                  <a:schemeClr val="tx2"/>
                </a:solidFill>
              </a:rPr>
              <a:t>The Tourism Research Framework  provides the subject matter for an observatory geared to catalogue and disseminate sustainable tourism knowledge and good practice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55174" cy="486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30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>
                <a:solidFill>
                  <a:schemeClr val="tx2"/>
                </a:solidFill>
              </a:rPr>
              <a:t>The Observatory – </a:t>
            </a:r>
            <a:r>
              <a:rPr lang="en-GB" sz="2400" dirty="0" err="1" smtClean="0">
                <a:solidFill>
                  <a:schemeClr val="tx2"/>
                </a:solidFill>
              </a:rPr>
              <a:t>DestiNet</a:t>
            </a:r>
            <a:r>
              <a:rPr lang="en-GB" sz="2400" dirty="0" smtClean="0">
                <a:solidFill>
                  <a:schemeClr val="tx2"/>
                </a:solidFill>
              </a:rPr>
              <a:t> has created a stakeholder friendly entrance to the observatory knowledge base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12776"/>
            <a:ext cx="8439150" cy="474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96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The Observatory - 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Giving Virtual Access to Multiple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12776"/>
            <a:ext cx="8439150" cy="474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4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 smtClean="0">
                <a:solidFill>
                  <a:schemeClr val="tx2"/>
                </a:solidFill>
              </a:rPr>
              <a:t>Final Summary and Conclusion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You should now have a clearer idea of the European virtual tourism observatory.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You have seen how Agenda 21 provides the basis for observatory subject matter, using a topic research framework that meets the global opportunities and  challenges faced by </a:t>
            </a:r>
            <a:r>
              <a:rPr lang="en-GB" dirty="0"/>
              <a:t>E</a:t>
            </a:r>
            <a:r>
              <a:rPr lang="en-GB" dirty="0" smtClean="0"/>
              <a:t>uropean destinations, businesses  and citizens, establishes tools and processes to face those challenges and opportunities, and passes on that topic knowledge via a virtual multi-level territorial information  gathering  and distribution system.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Once </a:t>
            </a:r>
            <a:r>
              <a:rPr lang="en-GB" dirty="0" smtClean="0"/>
              <a:t>information is aggregated </a:t>
            </a:r>
            <a:r>
              <a:rPr lang="en-GB" dirty="0"/>
              <a:t>at the European-level, knowledge transfer – reported in relevance and language appropriate to each stakeholder - in turn </a:t>
            </a:r>
            <a:r>
              <a:rPr lang="en-GB" dirty="0" smtClean="0"/>
              <a:t>virtually cascades </a:t>
            </a:r>
            <a:r>
              <a:rPr lang="en-GB" dirty="0"/>
              <a:t>from the centre to all European administrations, destinations, businesses and finally the travellers themselves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This presentation has explained the way the FAST-LAIN project is developing the ICT tools to simulate this. The </a:t>
            </a:r>
            <a:r>
              <a:rPr lang="en-GB" dirty="0" err="1" smtClean="0"/>
              <a:t>DestiNet</a:t>
            </a:r>
            <a:r>
              <a:rPr lang="en-GB" dirty="0" smtClean="0"/>
              <a:t> Portal has been designed as an online  multi-stakeholder tool to operate Destination and Topic Learning Areas  - horizontal knowledge networks - that feed into the vertical information flow required by the observatory.</a:t>
            </a:r>
          </a:p>
        </p:txBody>
      </p:sp>
    </p:spTree>
    <p:extLst>
      <p:ext uri="{BB962C8B-B14F-4D97-AF65-F5344CB8AC3E}">
        <p14:creationId xmlns:p14="http://schemas.microsoft.com/office/powerpoint/2010/main" xmlns="" val="26297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lue &amp;amp; pink eye shadows, mascara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5647" y="11288"/>
            <a:ext cx="9189647" cy="68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62736" y="11288"/>
            <a:ext cx="606870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tx2"/>
              </a:solidFill>
            </a:endParaRPr>
          </a:p>
          <a:p>
            <a:pPr algn="ctr"/>
            <a:endParaRPr lang="en-US" b="1" dirty="0"/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Thanks for taking the time to watch this presentation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  <a:r>
              <a:rPr lang="en-US" sz="2000" b="1" dirty="0" smtClean="0">
                <a:solidFill>
                  <a:srgbClr val="C00000"/>
                </a:solidFill>
              </a:rPr>
              <a:t> Now please  open the Word document entitled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</a:rPr>
              <a:t>FAST-LAIN Observatory Concept </a:t>
            </a:r>
          </a:p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Partner Region and Expert Feedback Form.docx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to answer our questions about the concept and let us know what you think. 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When completed,  send it back to </a:t>
            </a:r>
            <a:r>
              <a:rPr lang="en-US" sz="2000" b="1" dirty="0" err="1" smtClean="0">
                <a:solidFill>
                  <a:srgbClr val="C00000"/>
                </a:solidFill>
              </a:rPr>
              <a:t>to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hlinkClick r:id="rId3"/>
              </a:rPr>
              <a:t>herbert.hamele@ecotrans.de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en-US" b="1" dirty="0" err="1" smtClean="0">
                <a:hlinkClick r:id="rId4"/>
              </a:rPr>
              <a:t>Gordon.destinet@ecotrans,de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1606" y="4832844"/>
            <a:ext cx="703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This concept presentation  was prepared by Gordon </a:t>
            </a:r>
            <a:r>
              <a:rPr lang="en-US" dirty="0" err="1" smtClean="0">
                <a:solidFill>
                  <a:schemeClr val="bg2"/>
                </a:solidFill>
              </a:rPr>
              <a:t>Sillence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" name="Picture 3" descr="logoleist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43361" y="4470710"/>
            <a:ext cx="1625599" cy="36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 1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17961" y="3349922"/>
            <a:ext cx="1828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1" descr="http://destinet.eu/images/destinetservices.pn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42701" y="3729395"/>
            <a:ext cx="2179320" cy="29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destinet.eu/images/Logos%20finales%20arriba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74861" y="5262440"/>
            <a:ext cx="5714999" cy="13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40909" y="4051618"/>
            <a:ext cx="1830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hlinkClick r:id="rId9"/>
              </a:rPr>
              <a:t>www.destinet.eu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419516"/>
      </p:ext>
    </p:extLst>
  </p:cSld>
  <p:clrMapOvr>
    <a:masterClrMapping/>
  </p:clrMapOvr>
  <p:transition spd="slow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th1134.photobucket.com/albums/m615/purplethumper11/th_DSCF0286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-495964"/>
            <a:ext cx="12420597" cy="93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8" name="Right Triangle 37"/>
          <p:cNvSpPr/>
          <p:nvPr/>
        </p:nvSpPr>
        <p:spPr>
          <a:xfrm rot="5400000">
            <a:off x="-5644" y="5644"/>
            <a:ext cx="27075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53467" y="11288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2178" y="90624"/>
            <a:ext cx="1143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Economic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/>
          <p:cNvCxnSpPr>
            <a:stCxn id="10" idx="2"/>
            <a:endCxn id="24" idx="7"/>
          </p:cNvCxnSpPr>
          <p:nvPr/>
        </p:nvCxnSpPr>
        <p:spPr>
          <a:xfrm flipH="1">
            <a:off x="4683426" y="459956"/>
            <a:ext cx="3810252" cy="28647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127000"/>
            <a:ext cx="19812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Institutional development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09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th1134.photobucket.com/albums/m615/purplethumper11/th_DSCF02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-495964"/>
            <a:ext cx="12420597" cy="93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4064966" y="3009535"/>
            <a:ext cx="914400" cy="9144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293181" y="3257789"/>
            <a:ext cx="457200" cy="457200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15201" y="5979074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diagram -saved</a:t>
            </a:r>
            <a:endParaRPr lang="en-US" dirty="0"/>
          </a:p>
        </p:txBody>
      </p:sp>
      <p:sp>
        <p:nvSpPr>
          <p:cNvPr id="39" name="Right Triangle 38"/>
          <p:cNvSpPr/>
          <p:nvPr/>
        </p:nvSpPr>
        <p:spPr>
          <a:xfrm rot="10800000">
            <a:off x="6433822" y="33487"/>
            <a:ext cx="2690533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Triangle 41"/>
          <p:cNvSpPr/>
          <p:nvPr/>
        </p:nvSpPr>
        <p:spPr>
          <a:xfrm>
            <a:off x="-45647" y="4161764"/>
            <a:ext cx="2649124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ight Triangle 42"/>
          <p:cNvSpPr/>
          <p:nvPr/>
        </p:nvSpPr>
        <p:spPr>
          <a:xfrm rot="16200000">
            <a:off x="6470255" y="4199852"/>
            <a:ext cx="2623371" cy="269623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6172200"/>
            <a:ext cx="18288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Environmental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/>
          <p:cNvCxnSpPr>
            <a:stCxn id="11" idx="0"/>
            <a:endCxn id="25" idx="5"/>
          </p:cNvCxnSpPr>
          <p:nvPr/>
        </p:nvCxnSpPr>
        <p:spPr>
          <a:xfrm rot="16200000" flipV="1">
            <a:off x="5346440" y="3289039"/>
            <a:ext cx="2382176" cy="338414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03276" y="127200"/>
            <a:ext cx="114300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Economic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315" y="127000"/>
            <a:ext cx="19812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Institutional development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17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3178</Words>
  <Application>Microsoft Office PowerPoint</Application>
  <PresentationFormat>Bildschirmpräsentation (4:3)</PresentationFormat>
  <Paragraphs>504</Paragraphs>
  <Slides>77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77</vt:i4>
      </vt:variant>
    </vt:vector>
  </HeadingPairs>
  <TitlesOfParts>
    <vt:vector size="79" baseType="lpstr">
      <vt:lpstr>Office Theme</vt:lpstr>
      <vt:lpstr>Slide</vt:lpstr>
      <vt:lpstr> Further Action on Sustainable Tourism – Learning Areas Innovation Networks (FAST-LAIN ) EU Project –  CIP Programme DG Enterprise 2011- 2012  </vt:lpstr>
      <vt:lpstr>Contents</vt:lpstr>
      <vt:lpstr>PART I 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Virtual Tourism Observatory – aggregated from the local destination level to the European Level – a decentralized work flow behind the on line clustered coherence.  Each member state, each European region, each destination sharing the system </vt:lpstr>
      <vt:lpstr>Implementation of the decentralised observatory model – </vt:lpstr>
      <vt:lpstr>Financing the implementation process within the EU budget mechanisms  </vt:lpstr>
      <vt:lpstr>Folie 39</vt:lpstr>
      <vt:lpstr>Folie 40</vt:lpstr>
      <vt:lpstr> FURTHER ACTION ON SUSTAINABLE TOURISM      LEARNING AREA  INNOVATION NETWORKS            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Observatory Processes: Input –output attributes  for developing the information work flow of the system</vt:lpstr>
      <vt:lpstr>Observatory Outputs  </vt:lpstr>
      <vt:lpstr>Virtual Tourism Observatory – aggregated from the local destination level to the European Level – a decentralized work flow behind the on line clustered coherence</vt:lpstr>
      <vt:lpstr>Building Regional Information Clusters for the Observatory</vt:lpstr>
      <vt:lpstr>Clustering stakeholders in an observatory process to meet their learning needs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The Destination Learning Area (DLA) as a component part of a de-centralised, networked European-wide process of tourism observation</vt:lpstr>
      <vt:lpstr>The Destination Learning Area (DLA) as a component part of a de-centralised, networked European-wide process of tourism observation</vt:lpstr>
      <vt:lpstr>Folie 65</vt:lpstr>
      <vt:lpstr>Summary   - a multi-level knowledge transfer system for European sustainable tourism stakeholders </vt:lpstr>
      <vt:lpstr>Folie 67</vt:lpstr>
      <vt:lpstr>PART III </vt:lpstr>
      <vt:lpstr>Folie 69</vt:lpstr>
      <vt:lpstr>EU-level policy and organisational links for the observatory  </vt:lpstr>
      <vt:lpstr>Global Level Information Networking – linking European initiatives to existing international observatory processes</vt:lpstr>
      <vt:lpstr>These institutions and processes provide  the basis for the development of the subject index framework for a virtual observatory</vt:lpstr>
      <vt:lpstr>The Tourism Research Framework  provides the subject matter for an observatory geared to catalogue and disseminate sustainable tourism knowledge and good practice</vt:lpstr>
      <vt:lpstr>The Observatory – DestiNet has created a stakeholder friendly entrance to the observatory knowledge base</vt:lpstr>
      <vt:lpstr>The Observatory -  Giving Virtual Access to Multiple Data Sources</vt:lpstr>
      <vt:lpstr>Final Summary and Conclusion</vt:lpstr>
      <vt:lpstr>Folie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Hungary 12-13th May 2011</dc:title>
  <dc:creator>Gordon</dc:creator>
  <cp:lastModifiedBy>herbert hamele</cp:lastModifiedBy>
  <cp:revision>381</cp:revision>
  <dcterms:created xsi:type="dcterms:W3CDTF">2011-05-01T11:16:11Z</dcterms:created>
  <dcterms:modified xsi:type="dcterms:W3CDTF">2012-02-16T15:59:34Z</dcterms:modified>
</cp:coreProperties>
</file>