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60" r:id="rId3"/>
    <p:sldMasterId id="2147483675" r:id="rId4"/>
    <p:sldMasterId id="2147483687" r:id="rId5"/>
  </p:sldMasterIdLst>
  <p:notesMasterIdLst>
    <p:notesMasterId r:id="rId23"/>
  </p:notesMasterIdLst>
  <p:sldIdLst>
    <p:sldId id="281" r:id="rId6"/>
    <p:sldId id="5763" r:id="rId7"/>
    <p:sldId id="5739" r:id="rId8"/>
    <p:sldId id="5741" r:id="rId9"/>
    <p:sldId id="5754" r:id="rId10"/>
    <p:sldId id="5756" r:id="rId11"/>
    <p:sldId id="5758" r:id="rId12"/>
    <p:sldId id="5755" r:id="rId13"/>
    <p:sldId id="5759" r:id="rId14"/>
    <p:sldId id="5766" r:id="rId15"/>
    <p:sldId id="5767" r:id="rId16"/>
    <p:sldId id="5768" r:id="rId17"/>
    <p:sldId id="5769" r:id="rId18"/>
    <p:sldId id="5703" r:id="rId19"/>
    <p:sldId id="5770" r:id="rId20"/>
    <p:sldId id="5745" r:id="rId21"/>
    <p:sldId id="5757" r:id="rId2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F43"/>
    <a:srgbClr val="01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3" d="100"/>
          <a:sy n="63" d="100"/>
        </p:scale>
        <p:origin x="76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8D478-A892-4081-A454-F99BD9AC0457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5641C-3B5D-46B0-A2A2-1DCE179DA5D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11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175B1-49AE-4723-8C42-73FF620312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80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175B1-49AE-4723-8C42-73FF620312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14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BA82-3EFA-6E96-8ED7-9E2EE097E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94A7A-B51E-9514-E33E-082955ECD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DEFDD-980B-90FB-DA6F-91640F63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8737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A6D4-CE86-29B2-7D8A-20FEE511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560DB-02B2-386E-98F4-F8FB49B94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7881-3ED7-3474-E511-D2298417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2593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75923-53C0-3C0C-F1E3-5BF7C8976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BB1F6-7FEF-3DDB-F359-E4E903426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BC29D-FF73-D6AE-8FD8-D22301C4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26918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BA82-3EFA-6E96-8ED7-9E2EE097E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94A7A-B51E-9514-E33E-082955ECD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DEFDD-980B-90FB-DA6F-91640F63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2091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2930-0FE5-EC5C-69DA-4B4338A9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37AA4-B7CB-55AF-06DF-68765DD29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8627-5304-25B3-1033-50B3FD61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952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4208-773E-398A-2036-85AABE7C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6369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4E3B6-D3E0-BE76-134C-63BFFC375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434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FFD4-46B1-F1B9-2CA8-3FC62255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1747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67D5-3DFA-0316-76D3-FB53ED5A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5F3EE-034A-5755-C174-C9FDF3B1A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564" y="2021303"/>
            <a:ext cx="5622236" cy="37632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3A612-653B-4E27-5B2A-2676C6D11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021303"/>
            <a:ext cx="5605669" cy="37632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5E423-B480-498C-D230-CA1DDD6D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352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8535-4999-8AB6-BAA3-E22F881D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E134A-BC6F-6937-2859-E70A76E1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A1452-AE05-2926-8D3B-05E5FA145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4FD64-6A02-6366-176E-F79FF297D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38460-AEB6-B719-45AD-919A23390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62DDB-BE0B-5F35-9C3A-6F795885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1519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CB84-E269-67B2-850B-3B8B0010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B6BCC-8C3E-5668-62B9-37DE5906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76425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AA02-99CA-B179-E1DD-3054986F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57451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5F78-E5E7-2230-CFC2-748BD819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5CC83-0DDA-9353-26CB-36CD36F4B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6471C-36BA-FD5D-417A-20DBE76ED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E528D-2760-EF5B-AEFA-D3ED4957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6609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2930-0FE5-EC5C-69DA-4B4338A9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37AA4-B7CB-55AF-06DF-68765DD29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8627-5304-25B3-1033-50B3FD61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13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BE02-97CB-A75C-4A3C-B5CAB5E6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774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E37E5-8B9C-F406-E84F-E8FF319B3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8FB62-D93C-B299-AB85-9D37DC7F4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3686"/>
            <a:ext cx="3932237" cy="32053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CC3A1-9A95-5711-A099-2DE825E7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33238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A6D4-CE86-29B2-7D8A-20FEE511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560DB-02B2-386E-98F4-F8FB49B94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7881-3ED7-3474-E511-D2298417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2656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75923-53C0-3C0C-F1E3-5BF7C8976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BB1F6-7FEF-3DDB-F359-E4E903426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BC29D-FF73-D6AE-8FD8-D22301C4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38105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BA82-3EFA-6E96-8ED7-9E2EE097E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4" y="1629259"/>
            <a:ext cx="91440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94A7A-B51E-9514-E33E-082955ECD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4" y="4108934"/>
            <a:ext cx="9144000" cy="111980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DEFDD-980B-90FB-DA6F-91640F63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02676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5517DD-BD0D-823A-5BE3-0B19F2B56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9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BA82-3EFA-6E96-8ED7-9E2EE097E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94A7A-B51E-9514-E33E-082955ECD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DEFDD-980B-90FB-DA6F-91640F63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93016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2930-0FE5-EC5C-69DA-4B4338A9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37AA4-B7CB-55AF-06DF-68765DD29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8627-5304-25B3-1033-50B3FD61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95542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4208-773E-398A-2036-85AABE7C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6369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4E3B6-D3E0-BE76-134C-63BFFC375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434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FFD4-46B1-F1B9-2CA8-3FC62255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91325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67D5-3DFA-0316-76D3-FB53ED5A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5F3EE-034A-5755-C174-C9FDF3B1A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564" y="2021303"/>
            <a:ext cx="5622236" cy="37632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3A612-653B-4E27-5B2A-2676C6D11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021303"/>
            <a:ext cx="5605669" cy="37632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5E423-B480-498C-D230-CA1DDD6D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9193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8535-4999-8AB6-BAA3-E22F881D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E134A-BC6F-6937-2859-E70A76E1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A1452-AE05-2926-8D3B-05E5FA145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4FD64-6A02-6366-176E-F79FF297D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38460-AEB6-B719-45AD-919A23390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62DDB-BE0B-5F35-9C3A-6F795885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9557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4208-773E-398A-2036-85AABE7C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6369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4E3B6-D3E0-BE76-134C-63BFFC375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434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FFD4-46B1-F1B9-2CA8-3FC62255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5345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CB84-E269-67B2-850B-3B8B0010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B6BCC-8C3E-5668-62B9-37DE5906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83111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AA02-99CA-B179-E1DD-3054986F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7862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5F78-E5E7-2230-CFC2-748BD819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5CC83-0DDA-9353-26CB-36CD36F4B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6471C-36BA-FD5D-417A-20DBE76ED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E528D-2760-EF5B-AEFA-D3ED4957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46751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BE02-97CB-A75C-4A3C-B5CAB5E6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E37E5-8B9C-F406-E84F-E8FF319B3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8FB62-D93C-B299-AB85-9D37DC7F4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CC3A1-9A95-5711-A099-2DE825E7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81925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A6D4-CE86-29B2-7D8A-20FEE511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560DB-02B2-386E-98F4-F8FB49B94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7881-3ED7-3474-E511-D2298417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714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75923-53C0-3C0C-F1E3-5BF7C8976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BB1F6-7FEF-3DDB-F359-E4E903426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BC29D-FF73-D6AE-8FD8-D22301C4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44691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BA82-3EFA-6E96-8ED7-9E2EE097E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94A7A-B51E-9514-E33E-082955ECD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DEFDD-980B-90FB-DA6F-91640F63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74857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2930-0FE5-EC5C-69DA-4B4338A9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37AA4-B7CB-55AF-06DF-68765DD29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8627-5304-25B3-1033-50B3FD61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39053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4208-773E-398A-2036-85AABE7C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6369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4E3B6-D3E0-BE76-134C-63BFFC375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434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FFD4-46B1-F1B9-2CA8-3FC62255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52681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67D5-3DFA-0316-76D3-FB53ED5A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5F3EE-034A-5755-C174-C9FDF3B1A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564" y="2021303"/>
            <a:ext cx="5622236" cy="37632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3A612-653B-4E27-5B2A-2676C6D11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021303"/>
            <a:ext cx="5605669" cy="37632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5E423-B480-498C-D230-CA1DDD6D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1570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67D5-3DFA-0316-76D3-FB53ED5A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5F3EE-034A-5755-C174-C9FDF3B1A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564" y="2021303"/>
            <a:ext cx="5622236" cy="37632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3A612-653B-4E27-5B2A-2676C6D11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021303"/>
            <a:ext cx="5605669" cy="37632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5E423-B480-498C-D230-CA1DDD6D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5893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8535-4999-8AB6-BAA3-E22F881D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E134A-BC6F-6937-2859-E70A76E1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A1452-AE05-2926-8D3B-05E5FA145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4FD64-6A02-6366-176E-F79FF297D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38460-AEB6-B719-45AD-919A23390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62DDB-BE0B-5F35-9C3A-6F795885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72174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CB84-E269-67B2-850B-3B8B0010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B6BCC-8C3E-5668-62B9-37DE5906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78126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AA02-99CA-B179-E1DD-3054986F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72209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5F78-E5E7-2230-CFC2-748BD819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5CC83-0DDA-9353-26CB-36CD36F4B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6471C-36BA-FD5D-417A-20DBE76ED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E528D-2760-EF5B-AEFA-D3ED4957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01052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BE02-97CB-A75C-4A3C-B5CAB5E6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774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E37E5-8B9C-F406-E84F-E8FF319B3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8FB62-D93C-B299-AB85-9D37DC7F4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3686"/>
            <a:ext cx="3932237" cy="32053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CC3A1-9A95-5711-A099-2DE825E7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73570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A6D4-CE86-29B2-7D8A-20FEE511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560DB-02B2-386E-98F4-F8FB49B94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7881-3ED7-3474-E511-D2298417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22558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75923-53C0-3C0C-F1E3-5BF7C8976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BB1F6-7FEF-3DDB-F359-E4E903426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BC29D-FF73-D6AE-8FD8-D22301C4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2475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8535-4999-8AB6-BAA3-E22F881D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E134A-BC6F-6937-2859-E70A76E1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A1452-AE05-2926-8D3B-05E5FA145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4FD64-6A02-6366-176E-F79FF297D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38460-AEB6-B719-45AD-919A23390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62DDB-BE0B-5F35-9C3A-6F795885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4863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CB84-E269-67B2-850B-3B8B0010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B6BCC-8C3E-5668-62B9-37DE5906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02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AA02-99CA-B179-E1DD-3054986F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4844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5F78-E5E7-2230-CFC2-748BD819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5CC83-0DDA-9353-26CB-36CD36F4B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6471C-36BA-FD5D-417A-20DBE76ED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E528D-2760-EF5B-AEFA-D3ED4957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2709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BE02-97CB-A75C-4A3C-B5CAB5E6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E37E5-8B9C-F406-E84F-E8FF319B3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8FB62-D93C-B299-AB85-9D37DC7F4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CC3A1-9A95-5711-A099-2DE825E7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7C3-11FE-594F-950B-B3056FBDA14D}" type="slidenum">
              <a:rPr lang="en-IT" smtClean="0"/>
              <a:t>‹Nr.›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2096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243D0F-5F68-2377-098F-6F9DA48138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97F36-6BD2-2DDF-2566-7DC52DCE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4" y="730250"/>
            <a:ext cx="11380305" cy="1108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22C71-0220-DDC0-D6D3-DF8FD9316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565" y="2021303"/>
            <a:ext cx="11380305" cy="388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D8C70-2BDD-230B-C5A5-4CE79F9BF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2721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Poppins" pitchFamily="2" charset="77"/>
              </a:defRPr>
            </a:lvl1pPr>
          </a:lstStyle>
          <a:p>
            <a:fld id="{16CFC7C3-11FE-594F-950B-B3056FBDA14D}" type="slidenum">
              <a:rPr lang="en-IT" smtClean="0"/>
              <a:pPr/>
              <a:t>‹Nr.›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10609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 cap="all" baseline="0">
          <a:solidFill>
            <a:schemeClr val="accent1"/>
          </a:solidFill>
          <a:latin typeface="Poppi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FB2079-DF24-80A4-1C0A-BE21FD4AC9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97F36-6BD2-2DDF-2566-7DC52DCE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4" y="730249"/>
            <a:ext cx="11380305" cy="1108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22C71-0220-DDC0-D6D3-DF8FD9316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565" y="2021303"/>
            <a:ext cx="11380305" cy="388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D8C70-2BDD-230B-C5A5-4CE79F9BF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2721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Poppins" pitchFamily="2" charset="77"/>
              </a:defRPr>
            </a:lvl1pPr>
          </a:lstStyle>
          <a:p>
            <a:fld id="{16CFC7C3-11FE-594F-950B-B3056FBDA14D}" type="slidenum">
              <a:rPr lang="en-IT" smtClean="0"/>
              <a:pPr/>
              <a:t>‹Nr.›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79106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 cap="all" baseline="0">
          <a:solidFill>
            <a:schemeClr val="accent1"/>
          </a:solidFill>
          <a:latin typeface="Poppi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456568-2294-E7A9-ABAE-345D7F1600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97F36-6BD2-2DDF-2566-7DC52DCE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4" y="2191302"/>
            <a:ext cx="8666923" cy="1108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22C71-0220-DDC0-D6D3-DF8FD9316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566" y="3429000"/>
            <a:ext cx="8666922" cy="2474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D8C70-2BDD-230B-C5A5-4CE79F9BF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2721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Poppins" pitchFamily="2" charset="77"/>
              </a:defRPr>
            </a:lvl1pPr>
          </a:lstStyle>
          <a:p>
            <a:fld id="{16CFC7C3-11FE-594F-950B-B3056FBDA14D}" type="slidenum">
              <a:rPr lang="en-IT" smtClean="0"/>
              <a:pPr/>
              <a:t>‹Nr.›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21348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chemeClr val="accent1"/>
          </a:solidFill>
          <a:latin typeface="Poppi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243D0F-5F68-2377-098F-6F9DA48138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97F36-6BD2-2DDF-2566-7DC52DCE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4" y="730250"/>
            <a:ext cx="11380305" cy="1108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22C71-0220-DDC0-D6D3-DF8FD9316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565" y="2021303"/>
            <a:ext cx="11380305" cy="388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D8C70-2BDD-230B-C5A5-4CE79F9BF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2721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Poppins" pitchFamily="2" charset="77"/>
              </a:defRPr>
            </a:lvl1pPr>
          </a:lstStyle>
          <a:p>
            <a:fld id="{16CFC7C3-11FE-594F-950B-B3056FBDA14D}" type="slidenum">
              <a:rPr lang="en-IT" smtClean="0"/>
              <a:pPr/>
              <a:t>‹Nr.›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20511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 cap="all" baseline="0">
          <a:solidFill>
            <a:schemeClr val="accent1"/>
          </a:solidFill>
          <a:latin typeface="Poppi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FB2079-DF24-80A4-1C0A-BE21FD4AC9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97F36-6BD2-2DDF-2566-7DC52DCE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4" y="730249"/>
            <a:ext cx="11380305" cy="1108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22C71-0220-DDC0-D6D3-DF8FD9316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565" y="2021303"/>
            <a:ext cx="11380305" cy="388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D8C70-2BDD-230B-C5A5-4CE79F9BF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2721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Poppins" pitchFamily="2" charset="77"/>
              </a:defRPr>
            </a:lvl1pPr>
          </a:lstStyle>
          <a:p>
            <a:fld id="{16CFC7C3-11FE-594F-950B-B3056FBDA14D}" type="slidenum">
              <a:rPr lang="en-IT" smtClean="0"/>
              <a:pPr/>
              <a:t>‹Nr.›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47585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 cap="all" baseline="0">
          <a:solidFill>
            <a:schemeClr val="accent1"/>
          </a:solidFill>
          <a:latin typeface="Poppi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5">
            <a:extLst>
              <a:ext uri="{FF2B5EF4-FFF2-40B4-BE49-F238E27FC236}">
                <a16:creationId xmlns:a16="http://schemas.microsoft.com/office/drawing/2014/main" id="{1B5898E1-F69B-4C43-9E4C-A7233230AA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7023" y="1695238"/>
            <a:ext cx="1090204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800" dirty="0"/>
              <a:t>ECOTRANS: </a:t>
            </a:r>
            <a:br>
              <a:rPr lang="it-IT" sz="4800" dirty="0"/>
            </a:br>
            <a:r>
              <a:rPr lang="en-GB" sz="4800" dirty="0"/>
              <a:t>our long historical perspective on sustainability in tourism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1891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5AEF3D78-9712-42B9-9B6D-0343AB5D7485}"/>
              </a:ext>
            </a:extLst>
          </p:cNvPr>
          <p:cNvSpPr txBox="1">
            <a:spLocks/>
          </p:cNvSpPr>
          <p:nvPr/>
        </p:nvSpPr>
        <p:spPr>
          <a:xfrm>
            <a:off x="0" y="527281"/>
            <a:ext cx="12191999" cy="687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example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: </a:t>
            </a: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destination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„East Bavaria“ </a:t>
            </a: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5FC71A6-412D-48D0-8D45-4D34ED848A82}"/>
              </a:ext>
            </a:extLst>
          </p:cNvPr>
          <p:cNvSpPr txBox="1"/>
          <p:nvPr/>
        </p:nvSpPr>
        <p:spPr>
          <a:xfrm>
            <a:off x="1113124" y="1887948"/>
            <a:ext cx="5249576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Map of “blue” public &amp; private stakeholders </a:t>
            </a:r>
            <a:r>
              <a:rPr lang="en-GB" sz="2200" b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bring them together and make a </a:t>
            </a:r>
            <a:r>
              <a:rPr lang="en-GB" sz="22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sustainable tourism CLUSTER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E805C07-73F4-4EDB-9128-E9CFB295FE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070" b="18996"/>
          <a:stretch>
            <a:fillRect/>
          </a:stretch>
        </p:blipFill>
        <p:spPr>
          <a:xfrm>
            <a:off x="8153787" y="2539208"/>
            <a:ext cx="3451913" cy="24819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ADAEBC8-CD28-439C-8669-9B960BA58365}"/>
              </a:ext>
            </a:extLst>
          </p:cNvPr>
          <p:cNvSpPr txBox="1"/>
          <p:nvPr/>
        </p:nvSpPr>
        <p:spPr>
          <a:xfrm>
            <a:off x="6816347" y="2809434"/>
            <a:ext cx="1260633" cy="2031325"/>
          </a:xfrm>
          <a:prstGeom prst="rect">
            <a:avLst/>
          </a:prstGeom>
          <a:solidFill>
            <a:srgbClr val="53B5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1E1F1C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C6A5C1D-2919-40C8-9FE4-6D769AC1DD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937" y="3586887"/>
            <a:ext cx="473135" cy="45884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13C014D-8167-4931-97B1-DFBE3CECDB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111" y="3576197"/>
            <a:ext cx="456374" cy="44259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673686C-B0AE-4A4C-B812-FD756335C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31" y="3070446"/>
            <a:ext cx="454801" cy="44259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60854EF-0783-404A-8327-0D2605BB53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171" y="3067610"/>
            <a:ext cx="462254" cy="44829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F914FE5-1360-4800-8BBC-0E8B4986A0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49" y="4113257"/>
            <a:ext cx="454801" cy="44106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466FBF-F0E8-4797-831B-56906D54A07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285" y="4124530"/>
            <a:ext cx="482437" cy="467866"/>
          </a:xfrm>
          <a:prstGeom prst="rect">
            <a:avLst/>
          </a:prstGeom>
        </p:spPr>
      </p:pic>
      <p:sp>
        <p:nvSpPr>
          <p:cNvPr id="3" name="Textfeld 3">
            <a:extLst>
              <a:ext uri="{FF2B5EF4-FFF2-40B4-BE49-F238E27FC236}">
                <a16:creationId xmlns:a16="http://schemas.microsoft.com/office/drawing/2014/main" id="{368F7B45-9F21-A290-901B-DABB790B8771}"/>
              </a:ext>
            </a:extLst>
          </p:cNvPr>
          <p:cNvSpPr txBox="1"/>
          <p:nvPr/>
        </p:nvSpPr>
        <p:spPr>
          <a:xfrm>
            <a:off x="397564" y="2117086"/>
            <a:ext cx="74171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1|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0A4B1B1-8430-ADA9-9D43-916292BA7F9A}"/>
              </a:ext>
            </a:extLst>
          </p:cNvPr>
          <p:cNvSpPr txBox="1"/>
          <p:nvPr/>
        </p:nvSpPr>
        <p:spPr>
          <a:xfrm>
            <a:off x="7643194" y="2074427"/>
            <a:ext cx="44731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Cluster Organization Map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D65C5A85-D528-400F-C4B7-86B047DDBEE6}"/>
              </a:ext>
            </a:extLst>
          </p:cNvPr>
          <p:cNvSpPr txBox="1"/>
          <p:nvPr/>
        </p:nvSpPr>
        <p:spPr>
          <a:xfrm>
            <a:off x="2564627" y="3748017"/>
            <a:ext cx="3996424" cy="18004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DMOs &amp; Administration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Thematic networks with businesses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Academic organisations &amp; experts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Environmental &amp; cultural  NGOs</a:t>
            </a: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65D85FFD-A160-9A5C-9112-EC0A61B4DA8D}"/>
              </a:ext>
            </a:extLst>
          </p:cNvPr>
          <p:cNvSpPr txBox="1"/>
          <p:nvPr/>
        </p:nvSpPr>
        <p:spPr>
          <a:xfrm>
            <a:off x="1584913" y="4246701"/>
            <a:ext cx="97971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E51F4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9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7F0AB8B-A864-42AC-9EB9-D4BC50254168}"/>
              </a:ext>
            </a:extLst>
          </p:cNvPr>
          <p:cNvSpPr txBox="1"/>
          <p:nvPr/>
        </p:nvSpPr>
        <p:spPr>
          <a:xfrm>
            <a:off x="6694610" y="2520885"/>
            <a:ext cx="1290061" cy="2585323"/>
          </a:xfrm>
          <a:prstGeom prst="rect">
            <a:avLst/>
          </a:prstGeom>
          <a:solidFill>
            <a:srgbClr val="F5DF7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9193751-CBCE-40CB-A540-B7689F698F53}"/>
              </a:ext>
            </a:extLst>
          </p:cNvPr>
          <p:cNvSpPr txBox="1"/>
          <p:nvPr/>
        </p:nvSpPr>
        <p:spPr>
          <a:xfrm>
            <a:off x="882267" y="1737878"/>
            <a:ext cx="4370090" cy="16158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Map of “yellow” businesses with </a:t>
            </a:r>
            <a:r>
              <a:rPr lang="en-GB" sz="22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GREEN CLAIMS </a:t>
            </a:r>
            <a:r>
              <a:rPr lang="en-GB" sz="2200" b="1" dirty="0">
                <a:latin typeface="Poppins" panose="00000500000000000000" pitchFamily="2" charset="0"/>
                <a:cs typeface="Poppins" panose="00000500000000000000" pitchFamily="2" charset="0"/>
              </a:rPr>
              <a:t>supporting EU </a:t>
            </a:r>
            <a:r>
              <a:rPr lang="en-GB" sz="22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Taxonomy </a:t>
            </a:r>
            <a:r>
              <a:rPr lang="en-GB" sz="2200" b="1" dirty="0">
                <a:latin typeface="Poppins" panose="00000500000000000000" pitchFamily="2" charset="0"/>
                <a:cs typeface="Poppins" panose="00000500000000000000" pitchFamily="2" charset="0"/>
              </a:rPr>
              <a:t>objectives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51EE0E-C87F-455F-B93C-0F1014DD21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243" y="3161925"/>
            <a:ext cx="383844" cy="3838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B3490C-AA93-47D6-9495-9D0201FF8E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370" y="4636653"/>
            <a:ext cx="383844" cy="3838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CED0FF-6989-4023-A018-1FB4226717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370" y="2714771"/>
            <a:ext cx="383844" cy="383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6BBCE41-8F40-4A22-BDC7-3CE580931E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389" y="2722950"/>
            <a:ext cx="383844" cy="3838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E305704-50C4-42F7-B83D-F22DB22598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066" y="3631152"/>
            <a:ext cx="386473" cy="38647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E0D8D6D-ABB8-432F-A82C-77FE5B9E7F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741" y="4119571"/>
            <a:ext cx="386473" cy="38647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429CB04-BD5D-4471-B2BD-7BBDF6474E3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074" y="4605636"/>
            <a:ext cx="386474" cy="38647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8E91CDF-053F-4339-820C-6AAEBCC4AD9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074" y="3650079"/>
            <a:ext cx="386474" cy="3864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70000C0-E5D2-40F7-A1D9-B2EA1D125EB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389" y="4102204"/>
            <a:ext cx="383844" cy="3838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99E9353-2A65-4B96-9173-912B3EF1834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367" y="3165948"/>
            <a:ext cx="383843" cy="38384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1154106-8A07-475E-AAB5-3F9413D74A3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31867" b="24970"/>
          <a:stretch>
            <a:fillRect/>
          </a:stretch>
        </p:blipFill>
        <p:spPr>
          <a:xfrm>
            <a:off x="8076281" y="2501416"/>
            <a:ext cx="3557948" cy="24057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feld 3">
            <a:extLst>
              <a:ext uri="{FF2B5EF4-FFF2-40B4-BE49-F238E27FC236}">
                <a16:creationId xmlns:a16="http://schemas.microsoft.com/office/drawing/2014/main" id="{DCDEF8E5-FAD9-1F31-DF33-7CE669495050}"/>
              </a:ext>
            </a:extLst>
          </p:cNvPr>
          <p:cNvSpPr txBox="1"/>
          <p:nvPr/>
        </p:nvSpPr>
        <p:spPr>
          <a:xfrm>
            <a:off x="7618705" y="2012302"/>
            <a:ext cx="44731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Going Green Business Map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0" name="Textfeld 3">
            <a:extLst>
              <a:ext uri="{FF2B5EF4-FFF2-40B4-BE49-F238E27FC236}">
                <a16:creationId xmlns:a16="http://schemas.microsoft.com/office/drawing/2014/main" id="{6003EC98-C125-30DA-C56E-5EF15AB1567B}"/>
              </a:ext>
            </a:extLst>
          </p:cNvPr>
          <p:cNvSpPr txBox="1"/>
          <p:nvPr/>
        </p:nvSpPr>
        <p:spPr>
          <a:xfrm>
            <a:off x="96484" y="2046029"/>
            <a:ext cx="74171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2|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1" name="Textfeld 3">
            <a:extLst>
              <a:ext uri="{FF2B5EF4-FFF2-40B4-BE49-F238E27FC236}">
                <a16:creationId xmlns:a16="http://schemas.microsoft.com/office/drawing/2014/main" id="{74B28A6C-F3EF-2B81-C095-03F49C6130B9}"/>
              </a:ext>
            </a:extLst>
          </p:cNvPr>
          <p:cNvSpPr txBox="1"/>
          <p:nvPr/>
        </p:nvSpPr>
        <p:spPr>
          <a:xfrm>
            <a:off x="2109392" y="3186423"/>
            <a:ext cx="3996424" cy="22929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Hotels, Camping, other accommodation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Restaurants &amp; Catering Services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Transport &amp; Mobility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Attractions &amp; activities providers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Tour operators &amp; travel agencies</a:t>
            </a:r>
          </a:p>
        </p:txBody>
      </p:sp>
      <p:sp>
        <p:nvSpPr>
          <p:cNvPr id="22" name="Textfeld 3">
            <a:extLst>
              <a:ext uri="{FF2B5EF4-FFF2-40B4-BE49-F238E27FC236}">
                <a16:creationId xmlns:a16="http://schemas.microsoft.com/office/drawing/2014/main" id="{E31C822E-18AF-5214-18ED-0BBA02DDFB7C}"/>
              </a:ext>
            </a:extLst>
          </p:cNvPr>
          <p:cNvSpPr txBox="1"/>
          <p:nvPr/>
        </p:nvSpPr>
        <p:spPr>
          <a:xfrm>
            <a:off x="1080911" y="4102372"/>
            <a:ext cx="97971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E51F4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350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42551032-1198-45F5-B18C-4A91A383FFED}"/>
              </a:ext>
            </a:extLst>
          </p:cNvPr>
          <p:cNvSpPr txBox="1">
            <a:spLocks/>
          </p:cNvSpPr>
          <p:nvPr/>
        </p:nvSpPr>
        <p:spPr>
          <a:xfrm>
            <a:off x="0" y="527281"/>
            <a:ext cx="12191999" cy="687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example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: </a:t>
            </a: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destination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„East Bavaria“ </a:t>
            </a: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7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3">
            <a:extLst>
              <a:ext uri="{FF2B5EF4-FFF2-40B4-BE49-F238E27FC236}">
                <a16:creationId xmlns:a16="http://schemas.microsoft.com/office/drawing/2014/main" id="{779BD649-6678-4987-1E4C-4B2809CC3A61}"/>
              </a:ext>
            </a:extLst>
          </p:cNvPr>
          <p:cNvSpPr txBox="1"/>
          <p:nvPr/>
        </p:nvSpPr>
        <p:spPr>
          <a:xfrm>
            <a:off x="318312" y="2155053"/>
            <a:ext cx="91915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3|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0421F80-24BC-402E-AC10-6EAF50BDAA81}"/>
              </a:ext>
            </a:extLst>
          </p:cNvPr>
          <p:cNvSpPr txBox="1"/>
          <p:nvPr/>
        </p:nvSpPr>
        <p:spPr>
          <a:xfrm>
            <a:off x="6608363" y="2559895"/>
            <a:ext cx="1188013" cy="2862322"/>
          </a:xfrm>
          <a:prstGeom prst="rect">
            <a:avLst/>
          </a:prstGeom>
          <a:solidFill>
            <a:srgbClr val="A9DA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43C8BFE-BCF9-442A-83D1-9C19A560B3B3}"/>
              </a:ext>
            </a:extLst>
          </p:cNvPr>
          <p:cNvSpPr txBox="1"/>
          <p:nvPr/>
        </p:nvSpPr>
        <p:spPr>
          <a:xfrm>
            <a:off x="2479405" y="3346564"/>
            <a:ext cx="3996424" cy="22929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Hotels, Camping, other accommodation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Restaurants &amp; Catering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Transport &amp; Mobility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Attractions &amp; activities providers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Tour operators &amp; travel agencies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6B5E90-62F0-4C7A-8A5D-7053B0B3EC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704" y="3256101"/>
            <a:ext cx="412588" cy="4125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B1D51A-1D62-479E-BFA5-F0194171AF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999" y="4796649"/>
            <a:ext cx="412588" cy="4125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C1E0971-63D2-48E7-8804-4275D04042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368" y="2662765"/>
            <a:ext cx="412588" cy="4125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71B4F09-0D74-4B0A-A3B0-5268F569F7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704" y="2668697"/>
            <a:ext cx="412588" cy="41258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54D47B3-2836-40E8-BDD5-C293228ECB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523" y="3776464"/>
            <a:ext cx="415414" cy="4154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5A68693-2913-44B9-BE94-0DDA8A33E8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704" y="4309113"/>
            <a:ext cx="415414" cy="4154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4A126CF-2515-4066-A463-CB93A0A95C7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489" y="4795235"/>
            <a:ext cx="415415" cy="4154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F61C8CF-9B36-412D-BF0F-F8674F4443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704" y="3787723"/>
            <a:ext cx="415415" cy="4154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B4D372C-A1C8-495E-A123-714A12C9452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364" y="4286738"/>
            <a:ext cx="412588" cy="41258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0CB55D9-278B-4A0A-B502-A6203C31750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368" y="3239598"/>
            <a:ext cx="412587" cy="41258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F38DF40-ABA9-43CA-A85F-C9A5EC834A1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33633"/>
          <a:stretch>
            <a:fillRect/>
          </a:stretch>
        </p:blipFill>
        <p:spPr>
          <a:xfrm>
            <a:off x="8061444" y="2155053"/>
            <a:ext cx="3389026" cy="33774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feld 3">
            <a:extLst>
              <a:ext uri="{FF2B5EF4-FFF2-40B4-BE49-F238E27FC236}">
                <a16:creationId xmlns:a16="http://schemas.microsoft.com/office/drawing/2014/main" id="{1B48C3DA-348D-788A-00EC-C1A37977AB15}"/>
              </a:ext>
            </a:extLst>
          </p:cNvPr>
          <p:cNvSpPr txBox="1"/>
          <p:nvPr/>
        </p:nvSpPr>
        <p:spPr>
          <a:xfrm>
            <a:off x="8337670" y="1693388"/>
            <a:ext cx="372821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Travel Green Map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0" name="Textfeld 3">
            <a:extLst>
              <a:ext uri="{FF2B5EF4-FFF2-40B4-BE49-F238E27FC236}">
                <a16:creationId xmlns:a16="http://schemas.microsoft.com/office/drawing/2014/main" id="{0E2D9ABF-5EC8-13CA-91EE-6F1BE3DE97FB}"/>
              </a:ext>
            </a:extLst>
          </p:cNvPr>
          <p:cNvSpPr txBox="1"/>
          <p:nvPr/>
        </p:nvSpPr>
        <p:spPr>
          <a:xfrm>
            <a:off x="1654629" y="4114551"/>
            <a:ext cx="78750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E51F4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" name="Textfeld 3">
            <a:extLst>
              <a:ext uri="{FF2B5EF4-FFF2-40B4-BE49-F238E27FC236}">
                <a16:creationId xmlns:a16="http://schemas.microsoft.com/office/drawing/2014/main" id="{3092A45D-84E5-805F-55E6-407F1C334E1F}"/>
              </a:ext>
            </a:extLst>
          </p:cNvPr>
          <p:cNvSpPr txBox="1"/>
          <p:nvPr/>
        </p:nvSpPr>
        <p:spPr>
          <a:xfrm>
            <a:off x="948971" y="1878905"/>
            <a:ext cx="425295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Map of “green” certified businesses as base for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TRANSILIENCE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indicators and </a:t>
            </a:r>
            <a:r>
              <a:rPr lang="en-GB" sz="2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MARKETING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6A5C29F3-AFA0-4E0D-916D-3C5DDF231A23}"/>
              </a:ext>
            </a:extLst>
          </p:cNvPr>
          <p:cNvSpPr txBox="1">
            <a:spLocks/>
          </p:cNvSpPr>
          <p:nvPr/>
        </p:nvSpPr>
        <p:spPr>
          <a:xfrm>
            <a:off x="0" y="527281"/>
            <a:ext cx="12191999" cy="687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example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: </a:t>
            </a: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destination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„East Bavaria“ </a:t>
            </a: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6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3EBD4FA-E3AB-478B-B13D-C1F531884803}"/>
              </a:ext>
            </a:extLst>
          </p:cNvPr>
          <p:cNvSpPr txBox="1"/>
          <p:nvPr/>
        </p:nvSpPr>
        <p:spPr>
          <a:xfrm>
            <a:off x="1183071" y="1957782"/>
            <a:ext cx="490464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All on one map:</a:t>
            </a:r>
            <a:r>
              <a:rPr lang="en-GB" sz="2400" b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GOOD GOVERNANCE TOOL for DMOs and policy makers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B48C9B-15DF-4F3F-B084-3B4A13DABD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603" b="9321"/>
          <a:stretch>
            <a:fillRect/>
          </a:stretch>
        </p:blipFill>
        <p:spPr>
          <a:xfrm>
            <a:off x="8251132" y="2520345"/>
            <a:ext cx="3531177" cy="314053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379C100-04CD-40C6-B347-F0F30A1DCC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355" y="3182678"/>
            <a:ext cx="961598" cy="16015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05115AD-B448-41F6-B7EC-C378616E2A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422" y="3182679"/>
            <a:ext cx="649922" cy="160159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904EF79-E5D0-4BA9-BBDD-79E4B812ED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555" y="3201931"/>
            <a:ext cx="652317" cy="1567405"/>
          </a:xfrm>
          <a:prstGeom prst="rect">
            <a:avLst/>
          </a:prstGeom>
        </p:spPr>
      </p:pic>
      <p:sp>
        <p:nvSpPr>
          <p:cNvPr id="6" name="Textfeld 3">
            <a:extLst>
              <a:ext uri="{FF2B5EF4-FFF2-40B4-BE49-F238E27FC236}">
                <a16:creationId xmlns:a16="http://schemas.microsoft.com/office/drawing/2014/main" id="{E5E11411-5D45-0923-6B50-53D7E332EB72}"/>
              </a:ext>
            </a:extLst>
          </p:cNvPr>
          <p:cNvSpPr txBox="1"/>
          <p:nvPr/>
        </p:nvSpPr>
        <p:spPr>
          <a:xfrm>
            <a:off x="8152613" y="1683292"/>
            <a:ext cx="372821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Going Green Sustainability Map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1" name="Textfeld 3">
            <a:extLst>
              <a:ext uri="{FF2B5EF4-FFF2-40B4-BE49-F238E27FC236}">
                <a16:creationId xmlns:a16="http://schemas.microsoft.com/office/drawing/2014/main" id="{56450147-0770-2402-E1E1-6FAE2CB95FFD}"/>
              </a:ext>
            </a:extLst>
          </p:cNvPr>
          <p:cNvSpPr txBox="1"/>
          <p:nvPr/>
        </p:nvSpPr>
        <p:spPr>
          <a:xfrm>
            <a:off x="272205" y="2062530"/>
            <a:ext cx="91915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4|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2" name="Textfeld 3">
            <a:extLst>
              <a:ext uri="{FF2B5EF4-FFF2-40B4-BE49-F238E27FC236}">
                <a16:creationId xmlns:a16="http://schemas.microsoft.com/office/drawing/2014/main" id="{7D71F300-37F2-8857-272F-8F4D790959CE}"/>
              </a:ext>
            </a:extLst>
          </p:cNvPr>
          <p:cNvSpPr txBox="1"/>
          <p:nvPr/>
        </p:nvSpPr>
        <p:spPr>
          <a:xfrm>
            <a:off x="1979621" y="3499776"/>
            <a:ext cx="3377109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Cluster organisations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Businesses going green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Businesses certified green</a:t>
            </a:r>
          </a:p>
        </p:txBody>
      </p:sp>
      <p:sp>
        <p:nvSpPr>
          <p:cNvPr id="13" name="Textfeld 3">
            <a:extLst>
              <a:ext uri="{FF2B5EF4-FFF2-40B4-BE49-F238E27FC236}">
                <a16:creationId xmlns:a16="http://schemas.microsoft.com/office/drawing/2014/main" id="{3A20D1C0-E80F-AF18-651F-C0EF9EBDCED3}"/>
              </a:ext>
            </a:extLst>
          </p:cNvPr>
          <p:cNvSpPr txBox="1"/>
          <p:nvPr/>
        </p:nvSpPr>
        <p:spPr>
          <a:xfrm>
            <a:off x="847388" y="3967594"/>
            <a:ext cx="108297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E51F4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E635B9F-65ED-424C-9010-988D5B2A006E}"/>
              </a:ext>
            </a:extLst>
          </p:cNvPr>
          <p:cNvSpPr txBox="1">
            <a:spLocks/>
          </p:cNvSpPr>
          <p:nvPr/>
        </p:nvSpPr>
        <p:spPr>
          <a:xfrm>
            <a:off x="0" y="527281"/>
            <a:ext cx="12191999" cy="687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example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: </a:t>
            </a: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destination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„East Bavaria“ </a:t>
            </a: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90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4259503-AC5F-4AFF-8BAD-5F219FC1346C}"/>
              </a:ext>
            </a:extLst>
          </p:cNvPr>
          <p:cNvSpPr txBox="1"/>
          <p:nvPr/>
        </p:nvSpPr>
        <p:spPr>
          <a:xfrm>
            <a:off x="941614" y="4995435"/>
            <a:ext cx="10139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2026: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SMEs will do the Going Green Check and (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potentially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Certification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132367-ADBE-5127-049C-E0D7B9F7CC14}"/>
              </a:ext>
            </a:extLst>
          </p:cNvPr>
          <p:cNvSpPr txBox="1"/>
          <p:nvPr/>
        </p:nvSpPr>
        <p:spPr>
          <a:xfrm>
            <a:off x="422698" y="2061532"/>
            <a:ext cx="44731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Cluster Organization Map </a:t>
            </a:r>
            <a:r>
              <a:rPr lang="en-GB" sz="1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93407091-8505-258C-E355-2CDF1584B4DD}"/>
              </a:ext>
            </a:extLst>
          </p:cNvPr>
          <p:cNvSpPr txBox="1"/>
          <p:nvPr/>
        </p:nvSpPr>
        <p:spPr>
          <a:xfrm>
            <a:off x="3198495" y="2071363"/>
            <a:ext cx="44731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Going Green Business Map </a:t>
            </a:r>
            <a:r>
              <a:rPr lang="en-GB" sz="1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E942208A-F715-DED5-B8A0-5A4F67DABCB8}"/>
              </a:ext>
            </a:extLst>
          </p:cNvPr>
          <p:cNvSpPr txBox="1"/>
          <p:nvPr/>
        </p:nvSpPr>
        <p:spPr>
          <a:xfrm>
            <a:off x="6245247" y="2071363"/>
            <a:ext cx="37282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Travel Green Map </a:t>
            </a:r>
            <a:r>
              <a:rPr lang="en-GB" sz="1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id="{984A8BEF-D6A8-18D9-BD08-C7B6CEAF816A}"/>
              </a:ext>
            </a:extLst>
          </p:cNvPr>
          <p:cNvSpPr txBox="1"/>
          <p:nvPr/>
        </p:nvSpPr>
        <p:spPr>
          <a:xfrm>
            <a:off x="8204962" y="2051702"/>
            <a:ext cx="37282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Going Green Sustainability Map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8" name="Grafik 16">
            <a:extLst>
              <a:ext uri="{FF2B5EF4-FFF2-40B4-BE49-F238E27FC236}">
                <a16:creationId xmlns:a16="http://schemas.microsoft.com/office/drawing/2014/main" id="{8933E23B-AA5F-752A-8B03-49CEE2579C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70" b="18996"/>
          <a:stretch>
            <a:fillRect/>
          </a:stretch>
        </p:blipFill>
        <p:spPr>
          <a:xfrm>
            <a:off x="422698" y="2518241"/>
            <a:ext cx="2537402" cy="18244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feld 3">
            <a:extLst>
              <a:ext uri="{FF2B5EF4-FFF2-40B4-BE49-F238E27FC236}">
                <a16:creationId xmlns:a16="http://schemas.microsoft.com/office/drawing/2014/main" id="{86053E3C-4A4E-39D2-2168-D4206C68C6C9}"/>
              </a:ext>
            </a:extLst>
          </p:cNvPr>
          <p:cNvSpPr txBox="1"/>
          <p:nvPr/>
        </p:nvSpPr>
        <p:spPr>
          <a:xfrm>
            <a:off x="325403" y="2559694"/>
            <a:ext cx="85377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51F4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1" name="Grafik 15">
            <a:extLst>
              <a:ext uri="{FF2B5EF4-FFF2-40B4-BE49-F238E27FC236}">
                <a16:creationId xmlns:a16="http://schemas.microsoft.com/office/drawing/2014/main" id="{7E4303B2-AB82-756B-6B4E-3D3A04DC10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7" b="24970"/>
          <a:stretch>
            <a:fillRect/>
          </a:stretch>
        </p:blipFill>
        <p:spPr>
          <a:xfrm>
            <a:off x="3333009" y="2538309"/>
            <a:ext cx="2698186" cy="18244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feld 3">
            <a:extLst>
              <a:ext uri="{FF2B5EF4-FFF2-40B4-BE49-F238E27FC236}">
                <a16:creationId xmlns:a16="http://schemas.microsoft.com/office/drawing/2014/main" id="{A0FA6A65-9EEF-B1C9-9036-0F9593F5D4C3}"/>
              </a:ext>
            </a:extLst>
          </p:cNvPr>
          <p:cNvSpPr txBox="1"/>
          <p:nvPr/>
        </p:nvSpPr>
        <p:spPr>
          <a:xfrm>
            <a:off x="3312916" y="2501947"/>
            <a:ext cx="85377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51F4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350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8" name="Grafik 15">
            <a:extLst>
              <a:ext uri="{FF2B5EF4-FFF2-40B4-BE49-F238E27FC236}">
                <a16:creationId xmlns:a16="http://schemas.microsoft.com/office/drawing/2014/main" id="{922973CA-A5A2-4C0C-8334-5DC4B08D08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633"/>
          <a:stretch>
            <a:fillRect/>
          </a:stretch>
        </p:blipFill>
        <p:spPr>
          <a:xfrm>
            <a:off x="6245247" y="2518241"/>
            <a:ext cx="2336058" cy="18444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feld 3">
            <a:extLst>
              <a:ext uri="{FF2B5EF4-FFF2-40B4-BE49-F238E27FC236}">
                <a16:creationId xmlns:a16="http://schemas.microsoft.com/office/drawing/2014/main" id="{EE187E19-40DB-EE74-4277-80524D836C15}"/>
              </a:ext>
            </a:extLst>
          </p:cNvPr>
          <p:cNvSpPr txBox="1"/>
          <p:nvPr/>
        </p:nvSpPr>
        <p:spPr>
          <a:xfrm>
            <a:off x="6205440" y="2559693"/>
            <a:ext cx="68627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51F4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21" name="Grafik 4">
            <a:extLst>
              <a:ext uri="{FF2B5EF4-FFF2-40B4-BE49-F238E27FC236}">
                <a16:creationId xmlns:a16="http://schemas.microsoft.com/office/drawing/2014/main" id="{C65D6523-9438-76DA-2569-C051A1BADE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603" b="9321"/>
          <a:stretch>
            <a:fillRect/>
          </a:stretch>
        </p:blipFill>
        <p:spPr>
          <a:xfrm>
            <a:off x="9095259" y="2462478"/>
            <a:ext cx="2400515" cy="19760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feld 3">
            <a:extLst>
              <a:ext uri="{FF2B5EF4-FFF2-40B4-BE49-F238E27FC236}">
                <a16:creationId xmlns:a16="http://schemas.microsoft.com/office/drawing/2014/main" id="{8FFA26F4-8F8A-4E42-5124-1F71B90EBD8E}"/>
              </a:ext>
            </a:extLst>
          </p:cNvPr>
          <p:cNvSpPr txBox="1"/>
          <p:nvPr/>
        </p:nvSpPr>
        <p:spPr>
          <a:xfrm>
            <a:off x="9029700" y="2458930"/>
            <a:ext cx="9437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51F4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6558B1-7843-73C2-737B-422D6B1DA91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636" y="3899448"/>
            <a:ext cx="2208668" cy="10781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5810B93B-36D5-4BAB-9D7B-E6333C3BD680}"/>
              </a:ext>
            </a:extLst>
          </p:cNvPr>
          <p:cNvSpPr txBox="1">
            <a:spLocks/>
          </p:cNvSpPr>
          <p:nvPr/>
        </p:nvSpPr>
        <p:spPr>
          <a:xfrm>
            <a:off x="0" y="527281"/>
            <a:ext cx="12191999" cy="687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example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: </a:t>
            </a: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destination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„East Bavaria“ </a:t>
            </a: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0157513E-9F36-4FB9-A59E-D321A3930A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0" t="1849" r="1975" b="3068"/>
          <a:stretch>
            <a:fillRect/>
          </a:stretch>
        </p:blipFill>
        <p:spPr>
          <a:xfrm>
            <a:off x="3265714" y="1825454"/>
            <a:ext cx="5622472" cy="384056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4AD6F2D-608B-8FF4-7B8B-B06C08FB31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21811">
            <a:off x="2102253" y="1897446"/>
            <a:ext cx="1868102" cy="8853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CF2B3FE-02B9-CDE4-85D0-0645E6F4A8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21811">
            <a:off x="2059619" y="3859266"/>
            <a:ext cx="1868102" cy="88531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8506B56-9745-1DD8-8AEB-8E57458504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12710">
            <a:off x="2037159" y="2720038"/>
            <a:ext cx="1868102" cy="88531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6BA0135-EBDF-3912-2BED-DCC776BEB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12710">
            <a:off x="2258540" y="4998494"/>
            <a:ext cx="1868102" cy="88531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248A952-B9FA-1381-CD00-0E13DA6583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12710">
            <a:off x="8244106" y="1955797"/>
            <a:ext cx="1868102" cy="88531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DAD612D-D198-CA5B-C9CC-C941E05F54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12710">
            <a:off x="8258938" y="3932850"/>
            <a:ext cx="1868102" cy="88531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7113D97-C9D4-7F22-CD84-5288FF30C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98411">
            <a:off x="8516308" y="3090058"/>
            <a:ext cx="1868102" cy="117357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7E54B10-4FDC-2AF9-706D-ACD87360E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98411">
            <a:off x="8531385" y="4955234"/>
            <a:ext cx="1371738" cy="117357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275B09DB-FC89-94B1-C37A-9D2EF1AC5F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12710">
            <a:off x="4826851" y="1878955"/>
            <a:ext cx="1690971" cy="88531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E230606-0C16-DE4E-B996-C6892B709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21811">
            <a:off x="5662982" y="1390413"/>
            <a:ext cx="1563410" cy="12437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6362206-C864-4F0F-B44E-2A876043D0F3}"/>
              </a:ext>
            </a:extLst>
          </p:cNvPr>
          <p:cNvSpPr txBox="1">
            <a:spLocks/>
          </p:cNvSpPr>
          <p:nvPr/>
        </p:nvSpPr>
        <p:spPr>
          <a:xfrm>
            <a:off x="0" y="503923"/>
            <a:ext cx="12192000" cy="7426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coming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2026: The Going </a:t>
            </a: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green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</a:t>
            </a: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ecosystem</a:t>
            </a:r>
            <a:endParaRPr kumimoji="0" lang="en-IT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E815B087-C70C-D9A3-2B0E-7C3CCBA70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98411">
            <a:off x="5134554" y="4813188"/>
            <a:ext cx="1371738" cy="1264429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2FFC8EC6-0520-AAE8-9B14-9EF053F9F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11758">
            <a:off x="5651889" y="4728832"/>
            <a:ext cx="1477277" cy="126442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1380EC4-DF39-4ADA-A92C-CBAE05336B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180" y="2790250"/>
            <a:ext cx="2187433" cy="19883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595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F715E3EF-E575-4F3C-882E-986BB4AF5A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046" y="1182425"/>
            <a:ext cx="5769590" cy="5675575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DDCB8ADF-DC9C-4C22-A546-4F1A850BEDB4}"/>
              </a:ext>
            </a:extLst>
          </p:cNvPr>
          <p:cNvSpPr txBox="1">
            <a:spLocks/>
          </p:cNvSpPr>
          <p:nvPr/>
        </p:nvSpPr>
        <p:spPr>
          <a:xfrm>
            <a:off x="-9815" y="262361"/>
            <a:ext cx="12201815" cy="528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Destination „Saarland“: </a:t>
            </a: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gooD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</a:t>
            </a: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governance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</a:t>
            </a: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7F8A82-3738-4FC9-BD15-487E202184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" y="1231506"/>
            <a:ext cx="3960689" cy="56264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5AD77C1-D381-48C3-8E45-3F212E01B5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630" y="1451255"/>
            <a:ext cx="6598393" cy="447576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F239740-EC46-4812-B90E-52D937C30E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232" y="1620543"/>
            <a:ext cx="6676585" cy="4848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1987073-F445-4741-A658-A99715507D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090" y="2406938"/>
            <a:ext cx="6489830" cy="249573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077F461-0D65-4D7F-9D65-1DBD1596DF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77" y="1803419"/>
            <a:ext cx="2913854" cy="426339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21BF4FD-E73F-4DEA-8F2E-43369B3516D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34" y="1703396"/>
            <a:ext cx="8225582" cy="481853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A334298-F532-4DCA-BBA1-09938467B447}"/>
              </a:ext>
            </a:extLst>
          </p:cNvPr>
          <p:cNvSpPr txBox="1"/>
          <p:nvPr/>
        </p:nvSpPr>
        <p:spPr>
          <a:xfrm>
            <a:off x="4192611" y="3011887"/>
            <a:ext cx="347589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Saarland Tourism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growing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sustainably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79FB85B-6974-43C5-8B84-56A42A0FDD78}"/>
              </a:ext>
            </a:extLst>
          </p:cNvPr>
          <p:cNvSpPr txBox="1"/>
          <p:nvPr/>
        </p:nvSpPr>
        <p:spPr>
          <a:xfrm>
            <a:off x="8531615" y="2993195"/>
            <a:ext cx="347589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Tourism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strengthens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Saarland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economy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505269F-7D01-40BD-8D05-D01AB7F6141C}"/>
              </a:ext>
            </a:extLst>
          </p:cNvPr>
          <p:cNvSpPr txBox="1"/>
          <p:nvPr/>
        </p:nvSpPr>
        <p:spPr>
          <a:xfrm>
            <a:off x="4192611" y="5447512"/>
            <a:ext cx="347589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Tourism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environmentally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friendly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7C4BC9D-9DA2-4D4C-98CC-B35270737BAF}"/>
              </a:ext>
            </a:extLst>
          </p:cNvPr>
          <p:cNvSpPr txBox="1"/>
          <p:nvPr/>
        </p:nvSpPr>
        <p:spPr>
          <a:xfrm>
            <a:off x="8571620" y="5447512"/>
            <a:ext cx="347589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Tourism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means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of Life!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9BBBE33-0B26-4E45-9CEE-206F6501B44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611" y="2443315"/>
            <a:ext cx="7911392" cy="442181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CF1BFCA6-AB65-432A-A99F-FA2559D5216A}"/>
              </a:ext>
            </a:extLst>
          </p:cNvPr>
          <p:cNvSpPr txBox="1"/>
          <p:nvPr/>
        </p:nvSpPr>
        <p:spPr>
          <a:xfrm>
            <a:off x="4972050" y="4349900"/>
            <a:ext cx="6419767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Promotion Video for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visitors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guests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b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Catchy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words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Story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telling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Media, … </a:t>
            </a:r>
          </a:p>
        </p:txBody>
      </p:sp>
    </p:spTree>
    <p:extLst>
      <p:ext uri="{BB962C8B-B14F-4D97-AF65-F5344CB8AC3E}">
        <p14:creationId xmlns:p14="http://schemas.microsoft.com/office/powerpoint/2010/main" val="9627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8F51D1B-6A89-426B-BC2B-574E88E3E646}"/>
              </a:ext>
            </a:extLst>
          </p:cNvPr>
          <p:cNvSpPr txBox="1"/>
          <p:nvPr/>
        </p:nvSpPr>
        <p:spPr>
          <a:xfrm>
            <a:off x="9063990" y="1711064"/>
            <a:ext cx="2892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for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certification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C9B04055-E91B-4A4E-A89C-E7042C8C04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836" y="2192963"/>
            <a:ext cx="1225171" cy="133185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F2544BA1-579C-45D8-A331-2C6F4F5F11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184" y="2192963"/>
            <a:ext cx="1225171" cy="1316049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CB385D2A-F2A2-4879-8B5B-1009CDAFE0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047" y="3714587"/>
            <a:ext cx="1291150" cy="1316049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6191980C-72F4-4D86-B596-F5327A78AF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014" y="3704296"/>
            <a:ext cx="1276197" cy="1318154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8E2C56BC-6023-4EC1-80D1-7B037CE79E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911" y="5184006"/>
            <a:ext cx="1285687" cy="1331858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4211C55A-7105-421C-AB54-73EC0760D4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262" y="5173520"/>
            <a:ext cx="1280954" cy="13160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F8F4280-9A48-457F-AADE-AEBBAA3DC654}"/>
              </a:ext>
            </a:extLst>
          </p:cNvPr>
          <p:cNvSpPr txBox="1"/>
          <p:nvPr/>
        </p:nvSpPr>
        <p:spPr>
          <a:xfrm>
            <a:off x="2303145" y="1683185"/>
            <a:ext cx="6760845" cy="5201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80C566-AC8A-41F7-B3B6-E9523237E00B}"/>
              </a:ext>
            </a:extLst>
          </p:cNvPr>
          <p:cNvSpPr txBox="1">
            <a:spLocks/>
          </p:cNvSpPr>
          <p:nvPr/>
        </p:nvSpPr>
        <p:spPr>
          <a:xfrm>
            <a:off x="338680" y="345256"/>
            <a:ext cx="11380305" cy="7426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 a </a:t>
            </a:r>
            <a:r>
              <a:rPr lang="de-DE" sz="3600" dirty="0" err="1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dream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: </a:t>
            </a: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destinations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in </a:t>
            </a: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europe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… </a:t>
            </a:r>
            <a:endParaRPr kumimoji="0" lang="en-IT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3D32CCF3-97F1-460E-8F0F-B18B709B14E4}"/>
              </a:ext>
            </a:extLst>
          </p:cNvPr>
          <p:cNvSpPr/>
          <p:nvPr/>
        </p:nvSpPr>
        <p:spPr>
          <a:xfrm>
            <a:off x="642058" y="1933857"/>
            <a:ext cx="5438414" cy="41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67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67" b="0" i="0" u="none" strike="noStrike" kern="1200" cap="none" spc="-1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3" name="Ellipse 9">
            <a:extLst>
              <a:ext uri="{FF2B5EF4-FFF2-40B4-BE49-F238E27FC236}">
                <a16:creationId xmlns:a16="http://schemas.microsoft.com/office/drawing/2014/main" id="{0E54BF4A-03B2-4587-B304-14FDEBBC415E}"/>
              </a:ext>
            </a:extLst>
          </p:cNvPr>
          <p:cNvSpPr/>
          <p:nvPr/>
        </p:nvSpPr>
        <p:spPr>
          <a:xfrm>
            <a:off x="5232991" y="2273287"/>
            <a:ext cx="1363055" cy="643138"/>
          </a:xfrm>
          <a:prstGeom prst="ellipse">
            <a:avLst/>
          </a:prstGeom>
          <a:solidFill>
            <a:srgbClr val="A9D18E"/>
          </a:solidFill>
          <a:ln cmpd="sng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"/>
            <a:lightRig rig="threePt" dir="t">
              <a:rot lat="0" lon="0" rev="12600000"/>
            </a:lightRig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lipse 12">
            <a:extLst>
              <a:ext uri="{FF2B5EF4-FFF2-40B4-BE49-F238E27FC236}">
                <a16:creationId xmlns:a16="http://schemas.microsoft.com/office/drawing/2014/main" id="{666AA012-318A-4D84-90DF-3A1BCD749520}"/>
              </a:ext>
            </a:extLst>
          </p:cNvPr>
          <p:cNvSpPr/>
          <p:nvPr/>
        </p:nvSpPr>
        <p:spPr>
          <a:xfrm>
            <a:off x="4949190" y="2966438"/>
            <a:ext cx="1939985" cy="891024"/>
          </a:xfrm>
          <a:prstGeom prst="ellipse">
            <a:avLst/>
          </a:prstGeom>
          <a:solidFill>
            <a:srgbClr val="A9D18E"/>
          </a:solidFill>
          <a:ln cmpd="sng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"/>
            <a:lightRig rig="threePt" dir="t">
              <a:rot lat="0" lon="0" rev="12600000"/>
            </a:lightRig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67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lipse 21">
            <a:extLst>
              <a:ext uri="{FF2B5EF4-FFF2-40B4-BE49-F238E27FC236}">
                <a16:creationId xmlns:a16="http://schemas.microsoft.com/office/drawing/2014/main" id="{04294A24-2149-42B3-B51D-CBD9B853A44F}"/>
              </a:ext>
            </a:extLst>
          </p:cNvPr>
          <p:cNvSpPr/>
          <p:nvPr/>
        </p:nvSpPr>
        <p:spPr>
          <a:xfrm>
            <a:off x="4610944" y="3713448"/>
            <a:ext cx="2552596" cy="936104"/>
          </a:xfrm>
          <a:prstGeom prst="ellipse">
            <a:avLst/>
          </a:prstGeom>
          <a:solidFill>
            <a:srgbClr val="A9D18E"/>
          </a:solidFill>
          <a:ln cmpd="sng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"/>
            <a:lightRig rig="threePt" dir="t">
              <a:rot lat="0" lon="0" rev="12600000"/>
            </a:lightRig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lipse 27">
            <a:extLst>
              <a:ext uri="{FF2B5EF4-FFF2-40B4-BE49-F238E27FC236}">
                <a16:creationId xmlns:a16="http://schemas.microsoft.com/office/drawing/2014/main" id="{E4161B44-6B1D-4F24-BBA6-B23687263A7B}"/>
              </a:ext>
            </a:extLst>
          </p:cNvPr>
          <p:cNvSpPr/>
          <p:nvPr/>
        </p:nvSpPr>
        <p:spPr>
          <a:xfrm>
            <a:off x="3693890" y="5640086"/>
            <a:ext cx="4203395" cy="1368152"/>
          </a:xfrm>
          <a:prstGeom prst="ellipse">
            <a:avLst/>
          </a:prstGeom>
          <a:solidFill>
            <a:srgbClr val="A4BE78"/>
          </a:solidFill>
          <a:ln cmpd="sng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"/>
            <a:lightRig rig="threePt" dir="t">
              <a:rot lat="0" lon="0" rev="12600000"/>
            </a:lightRig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llipse 38">
            <a:extLst>
              <a:ext uri="{FF2B5EF4-FFF2-40B4-BE49-F238E27FC236}">
                <a16:creationId xmlns:a16="http://schemas.microsoft.com/office/drawing/2014/main" id="{5DD79E71-5187-4D0B-A59E-2E8B8C4350FF}"/>
              </a:ext>
            </a:extLst>
          </p:cNvPr>
          <p:cNvSpPr/>
          <p:nvPr/>
        </p:nvSpPr>
        <p:spPr>
          <a:xfrm>
            <a:off x="4203543" y="4512100"/>
            <a:ext cx="3238912" cy="1215120"/>
          </a:xfrm>
          <a:prstGeom prst="ellipse">
            <a:avLst/>
          </a:prstGeom>
          <a:solidFill>
            <a:srgbClr val="A4BE78"/>
          </a:solidFill>
          <a:ln cmpd="sng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"/>
            <a:lightRig rig="threePt" dir="t">
              <a:rot lat="0" lon="0" rev="12600000"/>
            </a:lightRig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Gerade Verbindung 62">
            <a:extLst>
              <a:ext uri="{FF2B5EF4-FFF2-40B4-BE49-F238E27FC236}">
                <a16:creationId xmlns:a16="http://schemas.microsoft.com/office/drawing/2014/main" id="{28FA6F02-E568-4FD7-AF45-EED51B3602C3}"/>
              </a:ext>
            </a:extLst>
          </p:cNvPr>
          <p:cNvCxnSpPr/>
          <p:nvPr/>
        </p:nvCxnSpPr>
        <p:spPr>
          <a:xfrm>
            <a:off x="6269635" y="1642890"/>
            <a:ext cx="1627650" cy="46400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63">
            <a:extLst>
              <a:ext uri="{FF2B5EF4-FFF2-40B4-BE49-F238E27FC236}">
                <a16:creationId xmlns:a16="http://schemas.microsoft.com/office/drawing/2014/main" id="{68B6FAA7-B271-48FF-B2E0-7437C97BED91}"/>
              </a:ext>
            </a:extLst>
          </p:cNvPr>
          <p:cNvCxnSpPr>
            <a:endCxn id="16" idx="2"/>
          </p:cNvCxnSpPr>
          <p:nvPr/>
        </p:nvCxnSpPr>
        <p:spPr>
          <a:xfrm flipH="1">
            <a:off x="3729204" y="1642889"/>
            <a:ext cx="1890960" cy="46988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2">
            <a:extLst>
              <a:ext uri="{FF2B5EF4-FFF2-40B4-BE49-F238E27FC236}">
                <a16:creationId xmlns:a16="http://schemas.microsoft.com/office/drawing/2014/main" id="{40BBDDF0-D3E7-451F-8FE6-3A27D0A3C52B}"/>
              </a:ext>
            </a:extLst>
          </p:cNvPr>
          <p:cNvSpPr txBox="1"/>
          <p:nvPr/>
        </p:nvSpPr>
        <p:spPr>
          <a:xfrm>
            <a:off x="4466821" y="4948545"/>
            <a:ext cx="2808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Destination</a:t>
            </a:r>
          </a:p>
        </p:txBody>
      </p:sp>
      <p:sp>
        <p:nvSpPr>
          <p:cNvPr id="32" name="Textfeld 33">
            <a:extLst>
              <a:ext uri="{FF2B5EF4-FFF2-40B4-BE49-F238E27FC236}">
                <a16:creationId xmlns:a16="http://schemas.microsoft.com/office/drawing/2014/main" id="{450070C5-0187-4094-A311-16BC18CDFF67}"/>
              </a:ext>
            </a:extLst>
          </p:cNvPr>
          <p:cNvSpPr txBox="1"/>
          <p:nvPr/>
        </p:nvSpPr>
        <p:spPr>
          <a:xfrm>
            <a:off x="4942404" y="3238927"/>
            <a:ext cx="191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</a:t>
            </a:r>
          </a:p>
        </p:txBody>
      </p:sp>
      <p:sp>
        <p:nvSpPr>
          <p:cNvPr id="33" name="Textfeld 34">
            <a:extLst>
              <a:ext uri="{FF2B5EF4-FFF2-40B4-BE49-F238E27FC236}">
                <a16:creationId xmlns:a16="http://schemas.microsoft.com/office/drawing/2014/main" id="{04BFDA2D-0F34-49F7-91B2-57774AFDF5F1}"/>
              </a:ext>
            </a:extLst>
          </p:cNvPr>
          <p:cNvSpPr txBox="1"/>
          <p:nvPr/>
        </p:nvSpPr>
        <p:spPr>
          <a:xfrm>
            <a:off x="5252041" y="4021743"/>
            <a:ext cx="120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</a:p>
        </p:txBody>
      </p:sp>
      <p:sp>
        <p:nvSpPr>
          <p:cNvPr id="34" name="Textfeld 35">
            <a:extLst>
              <a:ext uri="{FF2B5EF4-FFF2-40B4-BE49-F238E27FC236}">
                <a16:creationId xmlns:a16="http://schemas.microsoft.com/office/drawing/2014/main" id="{77F36C5C-76BD-47DC-B60E-C775FC4B04BA}"/>
              </a:ext>
            </a:extLst>
          </p:cNvPr>
          <p:cNvSpPr txBox="1"/>
          <p:nvPr/>
        </p:nvSpPr>
        <p:spPr>
          <a:xfrm>
            <a:off x="5196977" y="2413321"/>
            <a:ext cx="141843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</a:t>
            </a:r>
          </a:p>
        </p:txBody>
      </p:sp>
      <p:sp>
        <p:nvSpPr>
          <p:cNvPr id="40" name="Pfeil nach links und rechts 71">
            <a:extLst>
              <a:ext uri="{FF2B5EF4-FFF2-40B4-BE49-F238E27FC236}">
                <a16:creationId xmlns:a16="http://schemas.microsoft.com/office/drawing/2014/main" id="{A12E4352-A837-4414-A831-D2CED91D701E}"/>
              </a:ext>
            </a:extLst>
          </p:cNvPr>
          <p:cNvSpPr/>
          <p:nvPr/>
        </p:nvSpPr>
        <p:spPr>
          <a:xfrm rot="16200000" flipH="1">
            <a:off x="5719573" y="2984332"/>
            <a:ext cx="394942" cy="151637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fik 44">
            <a:extLst>
              <a:ext uri="{FF2B5EF4-FFF2-40B4-BE49-F238E27FC236}">
                <a16:creationId xmlns:a16="http://schemas.microsoft.com/office/drawing/2014/main" id="{327946EE-1A15-4D97-9AD7-3F0FD1BE171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702" y="2213302"/>
            <a:ext cx="1080301" cy="1126821"/>
          </a:xfrm>
          <a:prstGeom prst="rect">
            <a:avLst/>
          </a:prstGeom>
        </p:spPr>
      </p:pic>
      <p:sp>
        <p:nvSpPr>
          <p:cNvPr id="42" name="Ellipse 5">
            <a:extLst>
              <a:ext uri="{FF2B5EF4-FFF2-40B4-BE49-F238E27FC236}">
                <a16:creationId xmlns:a16="http://schemas.microsoft.com/office/drawing/2014/main" id="{9CC7C935-D73F-4B22-A1E9-D82F6539A4C0}"/>
              </a:ext>
            </a:extLst>
          </p:cNvPr>
          <p:cNvSpPr/>
          <p:nvPr/>
        </p:nvSpPr>
        <p:spPr>
          <a:xfrm>
            <a:off x="3909605" y="6282943"/>
            <a:ext cx="449890" cy="174362"/>
          </a:xfrm>
          <a:prstGeom prst="ellipse">
            <a:avLst/>
          </a:prstGeom>
          <a:solidFill>
            <a:srgbClr val="A4B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Ellipse 46">
            <a:extLst>
              <a:ext uri="{FF2B5EF4-FFF2-40B4-BE49-F238E27FC236}">
                <a16:creationId xmlns:a16="http://schemas.microsoft.com/office/drawing/2014/main" id="{EE538609-1686-4224-8367-E8909619EC49}"/>
              </a:ext>
            </a:extLst>
          </p:cNvPr>
          <p:cNvSpPr/>
          <p:nvPr/>
        </p:nvSpPr>
        <p:spPr>
          <a:xfrm flipV="1">
            <a:off x="4304851" y="6094474"/>
            <a:ext cx="449890" cy="152400"/>
          </a:xfrm>
          <a:prstGeom prst="ellipse">
            <a:avLst/>
          </a:prstGeom>
          <a:solidFill>
            <a:srgbClr val="A4B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Ellipse 47">
            <a:extLst>
              <a:ext uri="{FF2B5EF4-FFF2-40B4-BE49-F238E27FC236}">
                <a16:creationId xmlns:a16="http://schemas.microsoft.com/office/drawing/2014/main" id="{F63A703E-07B5-45E7-8685-C51FD456833A}"/>
              </a:ext>
            </a:extLst>
          </p:cNvPr>
          <p:cNvSpPr/>
          <p:nvPr/>
        </p:nvSpPr>
        <p:spPr>
          <a:xfrm>
            <a:off x="4449739" y="6424770"/>
            <a:ext cx="449890" cy="174362"/>
          </a:xfrm>
          <a:prstGeom prst="ellipse">
            <a:avLst/>
          </a:prstGeom>
          <a:solidFill>
            <a:srgbClr val="A4B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Ellipse 48">
            <a:extLst>
              <a:ext uri="{FF2B5EF4-FFF2-40B4-BE49-F238E27FC236}">
                <a16:creationId xmlns:a16="http://schemas.microsoft.com/office/drawing/2014/main" id="{7BF8EFA9-DF3F-4221-9876-540EAF998820}"/>
              </a:ext>
            </a:extLst>
          </p:cNvPr>
          <p:cNvSpPr/>
          <p:nvPr/>
        </p:nvSpPr>
        <p:spPr>
          <a:xfrm>
            <a:off x="4795211" y="6215969"/>
            <a:ext cx="449890" cy="174362"/>
          </a:xfrm>
          <a:prstGeom prst="ellipse">
            <a:avLst/>
          </a:prstGeom>
          <a:solidFill>
            <a:srgbClr val="A4B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Ellipse 49">
            <a:extLst>
              <a:ext uri="{FF2B5EF4-FFF2-40B4-BE49-F238E27FC236}">
                <a16:creationId xmlns:a16="http://schemas.microsoft.com/office/drawing/2014/main" id="{4051C25F-005C-4C95-B46C-8BDF2C21007E}"/>
              </a:ext>
            </a:extLst>
          </p:cNvPr>
          <p:cNvSpPr/>
          <p:nvPr/>
        </p:nvSpPr>
        <p:spPr>
          <a:xfrm>
            <a:off x="5383525" y="6027212"/>
            <a:ext cx="449890" cy="1743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Ellipse 50">
            <a:extLst>
              <a:ext uri="{FF2B5EF4-FFF2-40B4-BE49-F238E27FC236}">
                <a16:creationId xmlns:a16="http://schemas.microsoft.com/office/drawing/2014/main" id="{B54EEA31-05F4-4260-820A-1D4F153035D0}"/>
              </a:ext>
            </a:extLst>
          </p:cNvPr>
          <p:cNvSpPr/>
          <p:nvPr/>
        </p:nvSpPr>
        <p:spPr>
          <a:xfrm>
            <a:off x="5177815" y="6539339"/>
            <a:ext cx="449890" cy="174362"/>
          </a:xfrm>
          <a:prstGeom prst="ellipse">
            <a:avLst/>
          </a:prstGeom>
          <a:solidFill>
            <a:srgbClr val="A4B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Ellipse 52">
            <a:extLst>
              <a:ext uri="{FF2B5EF4-FFF2-40B4-BE49-F238E27FC236}">
                <a16:creationId xmlns:a16="http://schemas.microsoft.com/office/drawing/2014/main" id="{BA18DE97-4922-4ADB-B9BE-FC578DCB3BA7}"/>
              </a:ext>
            </a:extLst>
          </p:cNvPr>
          <p:cNvSpPr/>
          <p:nvPr/>
        </p:nvSpPr>
        <p:spPr>
          <a:xfrm>
            <a:off x="6080559" y="6041204"/>
            <a:ext cx="449890" cy="1743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Ellipse 53">
            <a:extLst>
              <a:ext uri="{FF2B5EF4-FFF2-40B4-BE49-F238E27FC236}">
                <a16:creationId xmlns:a16="http://schemas.microsoft.com/office/drawing/2014/main" id="{BA28B83E-B1D4-4162-A728-B7B8E178E026}"/>
              </a:ext>
            </a:extLst>
          </p:cNvPr>
          <p:cNvSpPr/>
          <p:nvPr/>
        </p:nvSpPr>
        <p:spPr>
          <a:xfrm>
            <a:off x="5835557" y="6537923"/>
            <a:ext cx="449890" cy="174362"/>
          </a:xfrm>
          <a:prstGeom prst="ellipse">
            <a:avLst/>
          </a:prstGeom>
          <a:solidFill>
            <a:srgbClr val="A4B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Ellipse 54">
            <a:extLst>
              <a:ext uri="{FF2B5EF4-FFF2-40B4-BE49-F238E27FC236}">
                <a16:creationId xmlns:a16="http://schemas.microsoft.com/office/drawing/2014/main" id="{169B1EBD-7751-4389-9BBC-172F600CD8BD}"/>
              </a:ext>
            </a:extLst>
          </p:cNvPr>
          <p:cNvSpPr/>
          <p:nvPr/>
        </p:nvSpPr>
        <p:spPr>
          <a:xfrm>
            <a:off x="6713651" y="6126690"/>
            <a:ext cx="449890" cy="174362"/>
          </a:xfrm>
          <a:prstGeom prst="ellipse">
            <a:avLst/>
          </a:prstGeom>
          <a:solidFill>
            <a:srgbClr val="A4B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Ellipse 55">
            <a:extLst>
              <a:ext uri="{FF2B5EF4-FFF2-40B4-BE49-F238E27FC236}">
                <a16:creationId xmlns:a16="http://schemas.microsoft.com/office/drawing/2014/main" id="{E86B916D-AA92-4AD5-B588-9AF1EE2986DA}"/>
              </a:ext>
            </a:extLst>
          </p:cNvPr>
          <p:cNvSpPr/>
          <p:nvPr/>
        </p:nvSpPr>
        <p:spPr>
          <a:xfrm>
            <a:off x="6591637" y="6441594"/>
            <a:ext cx="449890" cy="174362"/>
          </a:xfrm>
          <a:prstGeom prst="ellipse">
            <a:avLst/>
          </a:prstGeom>
          <a:solidFill>
            <a:srgbClr val="A4B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Ellipse 57">
            <a:extLst>
              <a:ext uri="{FF2B5EF4-FFF2-40B4-BE49-F238E27FC236}">
                <a16:creationId xmlns:a16="http://schemas.microsoft.com/office/drawing/2014/main" id="{1BBB8DC4-BB8E-4D11-8D23-91E061EEEC84}"/>
              </a:ext>
            </a:extLst>
          </p:cNvPr>
          <p:cNvSpPr/>
          <p:nvPr/>
        </p:nvSpPr>
        <p:spPr>
          <a:xfrm>
            <a:off x="7175065" y="6332456"/>
            <a:ext cx="449890" cy="174362"/>
          </a:xfrm>
          <a:prstGeom prst="ellipse">
            <a:avLst/>
          </a:prstGeom>
          <a:solidFill>
            <a:srgbClr val="A4B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Pfeil nach links und rechts 71">
            <a:extLst>
              <a:ext uri="{FF2B5EF4-FFF2-40B4-BE49-F238E27FC236}">
                <a16:creationId xmlns:a16="http://schemas.microsoft.com/office/drawing/2014/main" id="{FC28C720-5512-46B9-94D7-1E545BFFD3AC}"/>
              </a:ext>
            </a:extLst>
          </p:cNvPr>
          <p:cNvSpPr/>
          <p:nvPr/>
        </p:nvSpPr>
        <p:spPr>
          <a:xfrm rot="16200000" flipH="1">
            <a:off x="5770445" y="3835361"/>
            <a:ext cx="284653" cy="151637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Pfeil nach links und rechts 71">
            <a:extLst>
              <a:ext uri="{FF2B5EF4-FFF2-40B4-BE49-F238E27FC236}">
                <a16:creationId xmlns:a16="http://schemas.microsoft.com/office/drawing/2014/main" id="{86198CB5-8F55-4B5F-88C4-5D981E8B0E22}"/>
              </a:ext>
            </a:extLst>
          </p:cNvPr>
          <p:cNvSpPr/>
          <p:nvPr/>
        </p:nvSpPr>
        <p:spPr>
          <a:xfrm rot="16200000" flipH="1">
            <a:off x="5726272" y="4648945"/>
            <a:ext cx="359843" cy="151637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Pfeil nach links und rechts 71">
            <a:extLst>
              <a:ext uri="{FF2B5EF4-FFF2-40B4-BE49-F238E27FC236}">
                <a16:creationId xmlns:a16="http://schemas.microsoft.com/office/drawing/2014/main" id="{7A609D66-FEFB-4F86-9C3F-5F8F4C289148}"/>
              </a:ext>
            </a:extLst>
          </p:cNvPr>
          <p:cNvSpPr/>
          <p:nvPr/>
        </p:nvSpPr>
        <p:spPr>
          <a:xfrm rot="16200000" flipH="1">
            <a:off x="5655755" y="5726714"/>
            <a:ext cx="461664" cy="170502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feld 2">
            <a:extLst>
              <a:ext uri="{FF2B5EF4-FFF2-40B4-BE49-F238E27FC236}">
                <a16:creationId xmlns:a16="http://schemas.microsoft.com/office/drawing/2014/main" id="{E0DCC1BD-D90B-4E0A-86DA-FEB3436DB9D3}"/>
              </a:ext>
            </a:extLst>
          </p:cNvPr>
          <p:cNvSpPr txBox="1"/>
          <p:nvPr/>
        </p:nvSpPr>
        <p:spPr>
          <a:xfrm>
            <a:off x="4971354" y="6195144"/>
            <a:ext cx="1861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Businesses</a:t>
            </a:r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B85BF465-A799-4067-8F93-11F8A333CF5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623" y="1381025"/>
            <a:ext cx="1049117" cy="10397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CE367F4-E84C-4763-A8C6-FDBE43280A3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559" y="3600171"/>
            <a:ext cx="792507" cy="785050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BDDC940A-454B-4213-A998-07E32B937BBD}"/>
              </a:ext>
            </a:extLst>
          </p:cNvPr>
          <p:cNvSpPr txBox="1"/>
          <p:nvPr/>
        </p:nvSpPr>
        <p:spPr>
          <a:xfrm>
            <a:off x="241214" y="1663880"/>
            <a:ext cx="3326196" cy="4308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connect their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plans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strategies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to the global SDGs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Implement the European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policies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use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supporting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systems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e.g.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    Going Green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D6A2C26-A28F-4A55-8053-2EDB6871E2F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139" y="4224141"/>
            <a:ext cx="819826" cy="848823"/>
          </a:xfrm>
          <a:prstGeom prst="rect">
            <a:avLst/>
          </a:prstGeom>
        </p:spPr>
      </p:pic>
      <p:pic>
        <p:nvPicPr>
          <p:cNvPr id="53" name="Grafik 77">
            <a:extLst>
              <a:ext uri="{FF2B5EF4-FFF2-40B4-BE49-F238E27FC236}">
                <a16:creationId xmlns:a16="http://schemas.microsoft.com/office/drawing/2014/main" id="{BCB7702E-4C40-4D7B-8BF1-FDE8BC036AB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182" y="4917229"/>
            <a:ext cx="913860" cy="830679"/>
          </a:xfrm>
          <a:prstGeom prst="rect">
            <a:avLst/>
          </a:prstGeom>
          <a:ln w="12700"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9E8DA72-53D4-426E-85C8-493570C1D87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275" y="5171786"/>
            <a:ext cx="800411" cy="8004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E8C54F2-B1FA-4370-9E62-0DEEC6CBCA0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236" y="4185527"/>
            <a:ext cx="837975" cy="8605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36DCF1D-0612-4C0D-81C4-31D06D9A897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673" y="5116688"/>
            <a:ext cx="732944" cy="77300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483DEF7-2626-4A62-90FC-5184C4CD11C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122" y="5152365"/>
            <a:ext cx="790688" cy="81983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8B0052F-4978-4E21-95A7-7BB07F82D19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547" y="4156870"/>
            <a:ext cx="862878" cy="87376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48EA4E7-0F91-4391-B963-3151BB37279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37" y="2095979"/>
            <a:ext cx="1627650" cy="1659563"/>
          </a:xfrm>
          <a:prstGeom prst="rect">
            <a:avLst/>
          </a:prstGeom>
        </p:spPr>
      </p:pic>
      <p:sp>
        <p:nvSpPr>
          <p:cNvPr id="66" name="Textfeld 65">
            <a:extLst>
              <a:ext uri="{FF2B5EF4-FFF2-40B4-BE49-F238E27FC236}">
                <a16:creationId xmlns:a16="http://schemas.microsoft.com/office/drawing/2014/main" id="{85D86E0C-895D-4324-BB54-E65C8316858F}"/>
              </a:ext>
            </a:extLst>
          </p:cNvPr>
          <p:cNvSpPr txBox="1"/>
          <p:nvPr/>
        </p:nvSpPr>
        <p:spPr>
          <a:xfrm>
            <a:off x="9019079" y="1433047"/>
            <a:ext cx="3187253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are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drivers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the SDGs 2030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are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transforming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 European Tourism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2200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are</a:t>
            </a:r>
            <a:r>
              <a:rPr lang="de-DE" sz="22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promoted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by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their countries (NTOs)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2200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are</a:t>
            </a:r>
            <a:r>
              <a:rPr lang="de-DE" sz="22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de-DE" sz="2200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drivers</a:t>
            </a:r>
            <a:r>
              <a:rPr lang="de-DE" sz="22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for </a:t>
            </a:r>
            <a:r>
              <a:rPr lang="de-DE" sz="2200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sustainable</a:t>
            </a:r>
            <a:r>
              <a:rPr lang="de-DE" sz="22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tourism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5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F7EE4F6-10B6-456F-9931-D5E87240EADB}"/>
              </a:ext>
            </a:extLst>
          </p:cNvPr>
          <p:cNvSpPr txBox="1"/>
          <p:nvPr/>
        </p:nvSpPr>
        <p:spPr>
          <a:xfrm>
            <a:off x="9816" y="2645320"/>
            <a:ext cx="121821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3600" b="0" i="1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„</a:t>
            </a:r>
            <a:r>
              <a:rPr lang="en-GB" sz="3600" i="1" dirty="0">
                <a:latin typeface="times new roman" panose="02020603050405020304" pitchFamily="18" charset="0"/>
              </a:rPr>
              <a:t>In future, our main concern will no longer be </a:t>
            </a:r>
            <a:endParaRPr lang="en-GB" sz="3600" dirty="0"/>
          </a:p>
          <a:p>
            <a:pPr algn="ctr"/>
            <a:r>
              <a:rPr lang="en-GB" sz="3600" i="1" dirty="0">
                <a:latin typeface="times new roman" panose="02020603050405020304" pitchFamily="18" charset="0"/>
              </a:rPr>
              <a:t>whether we can travel to every place on earth.</a:t>
            </a:r>
            <a:endParaRPr lang="en-GB" sz="3600" dirty="0"/>
          </a:p>
          <a:p>
            <a:pPr algn="ctr"/>
            <a:r>
              <a:rPr lang="en-GB" sz="3600" i="1" dirty="0">
                <a:latin typeface="times new roman" panose="02020603050405020304" pitchFamily="18" charset="0"/>
              </a:rPr>
              <a:t>Our main interest will be </a:t>
            </a:r>
            <a:endParaRPr lang="en-GB" sz="3600" dirty="0"/>
          </a:p>
          <a:p>
            <a:pPr algn="ctr"/>
            <a:r>
              <a:rPr lang="en-GB" sz="3600" i="1" dirty="0">
                <a:latin typeface="times new roman" panose="02020603050405020304" pitchFamily="18" charset="0"/>
              </a:rPr>
              <a:t>whether it is worthwhile arriving there</a:t>
            </a:r>
            <a:r>
              <a:rPr kumimoji="0" lang="de-DE" sz="3600" b="0" i="1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(Herrmann 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Löns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1908)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1097458-1273-48AA-81BF-F97AFB8C11A1}"/>
              </a:ext>
            </a:extLst>
          </p:cNvPr>
          <p:cNvSpPr txBox="1">
            <a:spLocks/>
          </p:cNvSpPr>
          <p:nvPr/>
        </p:nvSpPr>
        <p:spPr>
          <a:xfrm>
            <a:off x="-9815" y="727984"/>
            <a:ext cx="12201815" cy="5762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WHY MAKING TOURISM MORE SUSTAINABLE?</a:t>
            </a:r>
            <a:endParaRPr kumimoji="0" lang="en-GB" sz="48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3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9B4872F5-13DB-4A1F-AD84-C32930314667}"/>
              </a:ext>
            </a:extLst>
          </p:cNvPr>
          <p:cNvSpPr txBox="1"/>
          <p:nvPr/>
        </p:nvSpPr>
        <p:spPr>
          <a:xfrm>
            <a:off x="1777676" y="1986693"/>
            <a:ext cx="2468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Ecology</a:t>
            </a:r>
            <a:endParaRPr lang="en-GB" sz="3600" dirty="0">
              <a:solidFill>
                <a:srgbClr val="1E1F1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34597FB-7DA6-4B34-8FC1-8C5319AC1E71}"/>
              </a:ext>
            </a:extLst>
          </p:cNvPr>
          <p:cNvSpPr txBox="1"/>
          <p:nvPr/>
        </p:nvSpPr>
        <p:spPr>
          <a:xfrm>
            <a:off x="1726362" y="3807822"/>
            <a:ext cx="26876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Economy</a:t>
            </a:r>
            <a:endParaRPr lang="en-GB" sz="3600" dirty="0">
              <a:solidFill>
                <a:srgbClr val="1E1F1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D7C4B24-E2E8-4EC2-88B4-0D29FACAB1E9}"/>
              </a:ext>
            </a:extLst>
          </p:cNvPr>
          <p:cNvSpPr txBox="1"/>
          <p:nvPr/>
        </p:nvSpPr>
        <p:spPr>
          <a:xfrm>
            <a:off x="6876202" y="1957532"/>
            <a:ext cx="37161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Transparency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5B58102-8F4E-4EE2-8A13-5984627F9977}"/>
              </a:ext>
            </a:extLst>
          </p:cNvPr>
          <p:cNvSpPr txBox="1"/>
          <p:nvPr/>
        </p:nvSpPr>
        <p:spPr>
          <a:xfrm>
            <a:off x="7883274" y="3807821"/>
            <a:ext cx="23198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Transfer</a:t>
            </a:r>
            <a:endParaRPr lang="en-GB" sz="3600" dirty="0">
              <a:solidFill>
                <a:srgbClr val="1E1F1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1A3C2D-EF8B-4908-BDF0-C049793815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89" b="9518"/>
          <a:stretch>
            <a:fillRect/>
          </a:stretch>
        </p:blipFill>
        <p:spPr>
          <a:xfrm>
            <a:off x="4858455" y="4866278"/>
            <a:ext cx="3378462" cy="521413"/>
          </a:xfrm>
          <a:prstGeom prst="rect">
            <a:avLst/>
          </a:prstGeom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E75E979B-6D1F-4A91-B919-2F67EA7D10D5}"/>
              </a:ext>
            </a:extLst>
          </p:cNvPr>
          <p:cNvSpPr txBox="1">
            <a:spLocks/>
          </p:cNvSpPr>
          <p:nvPr/>
        </p:nvSpPr>
        <p:spPr>
          <a:xfrm>
            <a:off x="13985" y="610108"/>
            <a:ext cx="12201815" cy="617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making</a:t>
            </a:r>
            <a:r>
              <a:rPr kumimoji="0" lang="de-DE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tourism </a:t>
            </a:r>
            <a:r>
              <a:rPr kumimoji="0" lang="de-DE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more</a:t>
            </a:r>
            <a:r>
              <a:rPr kumimoji="0" lang="de-DE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</a:t>
            </a:r>
            <a:r>
              <a:rPr kumimoji="0" lang="de-DE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sustainable</a:t>
            </a:r>
            <a:endParaRPr kumimoji="0" lang="en-GB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CF43DA04-8D5E-45B3-A05E-214CC36F8CCB}"/>
              </a:ext>
            </a:extLst>
          </p:cNvPr>
          <p:cNvSpPr/>
          <p:nvPr/>
        </p:nvSpPr>
        <p:spPr>
          <a:xfrm>
            <a:off x="5408374" y="2235653"/>
            <a:ext cx="702305" cy="302664"/>
          </a:xfrm>
          <a:prstGeom prst="rightArrow">
            <a:avLst/>
          </a:prstGeom>
          <a:solidFill>
            <a:srgbClr val="E51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DEC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AE9A5A92-83E9-477D-96CA-02C04A0C7AE2}"/>
              </a:ext>
            </a:extLst>
          </p:cNvPr>
          <p:cNvSpPr/>
          <p:nvPr/>
        </p:nvSpPr>
        <p:spPr>
          <a:xfrm rot="10800000">
            <a:off x="5393029" y="3979655"/>
            <a:ext cx="702305" cy="302664"/>
          </a:xfrm>
          <a:prstGeom prst="rightArrow">
            <a:avLst/>
          </a:prstGeom>
          <a:solidFill>
            <a:srgbClr val="E51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DEC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668E2C8E-55FA-4463-BD1B-40754BDF03E5}"/>
              </a:ext>
            </a:extLst>
          </p:cNvPr>
          <p:cNvSpPr/>
          <p:nvPr/>
        </p:nvSpPr>
        <p:spPr>
          <a:xfrm rot="5400000">
            <a:off x="8594081" y="3122355"/>
            <a:ext cx="702305" cy="302664"/>
          </a:xfrm>
          <a:prstGeom prst="rightArrow">
            <a:avLst/>
          </a:prstGeom>
          <a:solidFill>
            <a:srgbClr val="E51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DEC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CDF265E7-589C-4F04-BC47-F1928AC5C419}"/>
              </a:ext>
            </a:extLst>
          </p:cNvPr>
          <p:cNvSpPr/>
          <p:nvPr/>
        </p:nvSpPr>
        <p:spPr>
          <a:xfrm rot="16200000">
            <a:off x="2599110" y="3122355"/>
            <a:ext cx="702305" cy="302664"/>
          </a:xfrm>
          <a:prstGeom prst="rightArrow">
            <a:avLst/>
          </a:prstGeom>
          <a:solidFill>
            <a:srgbClr val="E51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DEC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4">
            <a:extLst>
              <a:ext uri="{FF2B5EF4-FFF2-40B4-BE49-F238E27FC236}">
                <a16:creationId xmlns:a16="http://schemas.microsoft.com/office/drawing/2014/main" id="{B45A053C-4AA3-1AA2-C384-F68630DFEF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8" t="9520" r="89184" b="-1"/>
          <a:stretch>
            <a:fillRect/>
          </a:stretch>
        </p:blipFill>
        <p:spPr>
          <a:xfrm>
            <a:off x="3658578" y="4866278"/>
            <a:ext cx="1198214" cy="521413"/>
          </a:xfrm>
          <a:prstGeom prst="rect">
            <a:avLst/>
          </a:prstGeom>
        </p:spPr>
      </p:pic>
      <p:pic>
        <p:nvPicPr>
          <p:cNvPr id="4098" name="Picture 2" descr="☑️European Network for Sustainable Tourism Development ...">
            <a:extLst>
              <a:ext uri="{FF2B5EF4-FFF2-40B4-BE49-F238E27FC236}">
                <a16:creationId xmlns:a16="http://schemas.microsoft.com/office/drawing/2014/main" id="{DB94E850-2E5D-02B1-1999-D082FACBA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774" b="39815"/>
          <a:stretch>
            <a:fillRect/>
          </a:stretch>
        </p:blipFill>
        <p:spPr bwMode="auto">
          <a:xfrm>
            <a:off x="3658578" y="2783565"/>
            <a:ext cx="4578339" cy="9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5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00DE9B98-8D36-42FF-A738-6EA9274599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277" y="1105060"/>
            <a:ext cx="3892718" cy="5473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3933511-1073-4E29-8460-5E44D68EEC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212" y="1426911"/>
            <a:ext cx="6292192" cy="4777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CFE1338-345D-4782-884D-5F24B41D60F6}"/>
              </a:ext>
            </a:extLst>
          </p:cNvPr>
          <p:cNvSpPr txBox="1"/>
          <p:nvPr/>
        </p:nvSpPr>
        <p:spPr>
          <a:xfrm>
            <a:off x="444043" y="1426911"/>
            <a:ext cx="4589296" cy="4293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Sustainable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Tourism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e.g. 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1995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: WCST Lanzarote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2000: </a:t>
            </a:r>
            <a:r>
              <a:rPr kumimoji="0" lang="de-DE" sz="200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Mohonk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Agreement (USA)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2005: UNEP,UNWTO: Making Tourism More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Sustainable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2008: Ecoturismo </a:t>
            </a:r>
            <a:r>
              <a:rPr lang="de-DE" sz="2000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Mediterraneo</a:t>
            </a:r>
            <a:endParaRPr lang="de-DE" sz="2000" dirty="0">
              <a:solidFill>
                <a:srgbClr val="1E1F1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2007 – 2009: UN Task Force ST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2010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: GSTC: Global Standards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2012: EEN: EETLS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2014: </a:t>
            </a:r>
            <a:r>
              <a:rPr kumimoji="0" lang="de-DE" sz="200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Biodiversity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Criteria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…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well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defined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!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477C64B-1916-435B-BD55-EAAA84079B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218" y="1585540"/>
            <a:ext cx="3767618" cy="529667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2333B20-8F44-4E8B-8F60-8D008A8CA7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775" y="3000954"/>
            <a:ext cx="3549155" cy="3796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90C2A3E6-69DD-4237-B8AA-1A83ED400D7E}"/>
              </a:ext>
            </a:extLst>
          </p:cNvPr>
          <p:cNvSpPr txBox="1">
            <a:spLocks/>
          </p:cNvSpPr>
          <p:nvPr/>
        </p:nvSpPr>
        <p:spPr>
          <a:xfrm>
            <a:off x="0" y="313382"/>
            <a:ext cx="12201815" cy="528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ECOLOGY: </a:t>
            </a:r>
            <a:r>
              <a:rPr lang="it-IT" sz="3600" dirty="0" err="1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</a:t>
            </a:r>
            <a:r>
              <a:rPr lang="it-IT" sz="3600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sz="3600" dirty="0" err="1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shall</a:t>
            </a:r>
            <a:r>
              <a:rPr lang="it-IT" sz="3600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be </a:t>
            </a:r>
            <a:r>
              <a:rPr lang="it-IT" sz="3600" dirty="0" err="1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achieved</a:t>
            </a:r>
            <a:r>
              <a:rPr lang="it-IT" sz="3600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 Black" pitchFamily="2" charset="77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 Black" pitchFamily="2" charset="77"/>
              <a:ea typeface="+mj-ea"/>
              <a:cs typeface="+mj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3499D4-31D9-4049-A9E6-3E73771453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846" y="1792474"/>
            <a:ext cx="3371850" cy="4686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04E81EF-B660-4A9F-9E88-940D70D205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532" y="1919421"/>
            <a:ext cx="5618788" cy="419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35FEF65-33AC-49AA-825A-E640C33EF62E}"/>
              </a:ext>
            </a:extLst>
          </p:cNvPr>
          <p:cNvSpPr txBox="1"/>
          <p:nvPr/>
        </p:nvSpPr>
        <p:spPr>
          <a:xfrm>
            <a:off x="6516510" y="2146453"/>
            <a:ext cx="3371850" cy="39703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Socioeconomic impacts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Cultural impacts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impacts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(including consumption of resources, reducing pollution, and conserving biodiversity and landscapes)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B21C42B-2604-4027-9F13-06288471C1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954" y="2314849"/>
            <a:ext cx="3371850" cy="1156304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B2C09DF-F514-45F2-8166-1C9C055263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309" y="2513365"/>
            <a:ext cx="3321216" cy="42927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C92E900-6C94-40B9-9B7B-BB617CAC874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047" y="2643312"/>
            <a:ext cx="2923482" cy="41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C2A5B21-9EC4-4693-9EBD-87E717AAD190}"/>
              </a:ext>
            </a:extLst>
          </p:cNvPr>
          <p:cNvSpPr txBox="1"/>
          <p:nvPr/>
        </p:nvSpPr>
        <p:spPr>
          <a:xfrm>
            <a:off x="449493" y="1591526"/>
            <a:ext cx="4451924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Sustainable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Tourism Certification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e.g.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1995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Yellow Book of </a:t>
            </a:r>
            <a:r>
              <a:rPr kumimoji="0" lang="de-DE" sz="200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Ecolabels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(BMU)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2001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VIST (UNWTO)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2007: Environmental initiatives in Europe (EU, DBU)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2018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Tourism </a:t>
            </a:r>
            <a:r>
              <a:rPr kumimoji="0" lang="de-DE" sz="200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Ecolabelling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(EP TRAN)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…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continuously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growing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!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7455B4-93D8-4583-AD11-C3ECAF9201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400" y="1250219"/>
            <a:ext cx="3385527" cy="47913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8079248-2EBE-49F6-A498-33F8B8579F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452" y="1591526"/>
            <a:ext cx="3385527" cy="479138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0C84AB4-3EBD-401F-846F-D5CEB8037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918" y="1868000"/>
            <a:ext cx="3305491" cy="48562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F4C0D1B-E43F-4A10-A5AD-D294E66098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839" y="2119369"/>
            <a:ext cx="3329485" cy="473863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C28DAA8-06B3-3253-9A2D-797024987A94}"/>
              </a:ext>
            </a:extLst>
          </p:cNvPr>
          <p:cNvSpPr txBox="1">
            <a:spLocks/>
          </p:cNvSpPr>
          <p:nvPr/>
        </p:nvSpPr>
        <p:spPr>
          <a:xfrm>
            <a:off x="0" y="475093"/>
            <a:ext cx="12201815" cy="528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TRANSPARENCY: WHAT IS GOIN ON?</a:t>
            </a: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 Black" pitchFamily="2" charset="77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 Black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754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C2A5B21-9EC4-4693-9EBD-87E717AAD190}"/>
              </a:ext>
            </a:extLst>
          </p:cNvPr>
          <p:cNvSpPr txBox="1"/>
          <p:nvPr/>
        </p:nvSpPr>
        <p:spPr>
          <a:xfrm>
            <a:off x="266448" y="1382286"/>
            <a:ext cx="4758827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Dissemination &amp; Exchange 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e.g.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1994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 </a:t>
            </a:r>
            <a:r>
              <a:rPr kumimoji="0" lang="de-DE" sz="200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Ecoletter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(DBU)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2006: Tourism Learning Area (EC)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2007: </a:t>
            </a:r>
            <a:r>
              <a:rPr kumimoji="0" lang="de-DE" sz="2000" i="0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Destinet.eu </a:t>
            </a:r>
            <a:r>
              <a:rPr kumimoji="0" lang="de-DE" sz="200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portal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          (EEA, Ecotrans, UNEP, UNWTO)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2014: EETLS </a:t>
            </a:r>
            <a:r>
              <a:rPr kumimoji="0" lang="de-DE" sz="200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(EU)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2016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</a:t>
            </a:r>
            <a:r>
              <a:rPr kumimoji="0" lang="de-DE" sz="2000" i="0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ETIS (EU)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2016:</a:t>
            </a:r>
            <a:r>
              <a:rPr kumimoji="0" lang="de-DE" sz="2000" i="0" strike="noStrike" kern="1200" cap="none" spc="0" normalizeH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Guide for German DMOs (DTV)</a:t>
            </a:r>
            <a:endParaRPr kumimoji="0" lang="de-DE" sz="2000" i="0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2021: ETGG2030 Best Practices (EU)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2024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Going Green Check for </a:t>
            </a:r>
            <a:r>
              <a:rPr kumimoji="0" lang="de-DE" sz="200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accommodations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(DE)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… from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to online!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38600E4-72A7-4C56-BC18-CC58069ED0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060" y="1391969"/>
            <a:ext cx="3476989" cy="484532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1A824E2-FEEE-499E-90F4-9AB068F264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098" y="1527554"/>
            <a:ext cx="3554550" cy="48835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16319FF-0002-4C90-A7E9-591350EC1D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456" y="1734508"/>
            <a:ext cx="6350546" cy="161604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FBEE11C-9BE5-4566-874B-9D6857CC34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214" y="1839901"/>
            <a:ext cx="3445028" cy="45677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DE5A71C-699F-4C57-BA5D-D79F25B8F7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897" y="1948312"/>
            <a:ext cx="3447888" cy="47107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7626A9-A72B-4226-91C6-B0EE03B2C34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664" y="2132678"/>
            <a:ext cx="3187231" cy="4529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B6AB8F7-D1C6-4870-AE25-9262A833B9C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731" y="2542529"/>
            <a:ext cx="2810538" cy="3934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31D7535-5BF6-46EF-BB28-593F3D51688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89" y="3567247"/>
            <a:ext cx="6849427" cy="326749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F7E443F-83A1-1DA2-C97C-67D597846B93}"/>
              </a:ext>
            </a:extLst>
          </p:cNvPr>
          <p:cNvSpPr txBox="1">
            <a:spLocks/>
          </p:cNvSpPr>
          <p:nvPr/>
        </p:nvSpPr>
        <p:spPr>
          <a:xfrm>
            <a:off x="18167" y="234450"/>
            <a:ext cx="12147167" cy="528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TRANSFER: WHAT CAN BE USED?</a:t>
            </a: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 Black" pitchFamily="2" charset="77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 Black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73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C2A5B21-9EC4-4693-9EBD-87E717AAD190}"/>
              </a:ext>
            </a:extLst>
          </p:cNvPr>
          <p:cNvSpPr txBox="1"/>
          <p:nvPr/>
        </p:nvSpPr>
        <p:spPr>
          <a:xfrm>
            <a:off x="173138" y="1216155"/>
            <a:ext cx="4301250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Tourism2030.eu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portal</a:t>
            </a:r>
            <a:r>
              <a:rPr kumimoji="0" lang="de-DE" sz="2000" b="1" i="0" u="none" strike="noStrike" kern="1200" cap="none" spc="0" normalizeH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2010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EEA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handing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over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                   </a:t>
            </a:r>
          </a:p>
          <a:p>
            <a:pPr>
              <a:defRPr/>
            </a:pPr>
            <a:r>
              <a:rPr lang="de-DE" sz="20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     </a:t>
            </a:r>
            <a:r>
              <a:rPr kumimoji="0" lang="de-DE" sz="2000" b="0" i="0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Destinet.eu to Ecotrans</a:t>
            </a:r>
          </a:p>
          <a:p>
            <a:pPr>
              <a:defRPr/>
            </a:pPr>
            <a:r>
              <a:rPr lang="de-DE" sz="2000" b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2016</a:t>
            </a:r>
            <a:r>
              <a:rPr lang="de-DE" sz="20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Relaunch &amp; </a:t>
            </a:r>
            <a:r>
              <a:rPr lang="de-DE" sz="2000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partnership</a:t>
            </a:r>
            <a:r>
              <a:rPr lang="de-DE" sz="20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for the SDGs 2030 </a:t>
            </a:r>
          </a:p>
          <a:p>
            <a:pPr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>
              <a:defRPr/>
            </a:pPr>
            <a:r>
              <a:rPr lang="de-DE" sz="2000" b="1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2025: </a:t>
            </a:r>
            <a:r>
              <a:rPr lang="de-DE" sz="2000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independent</a:t>
            </a:r>
            <a:r>
              <a:rPr lang="de-DE" sz="20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de-DE" sz="2000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portal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multi-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stakeholder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multi-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thematic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multi-territorial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supporting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knowledge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sharing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networking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… with </a:t>
            </a:r>
            <a:r>
              <a:rPr lang="de-DE" sz="2000" b="1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content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maps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all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E5D6DB-B030-4BA0-9689-B5359967A5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820" y="1034483"/>
            <a:ext cx="5866095" cy="564184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5DE247B-AFC4-4E14-8F54-D6992C0E8B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33" y="1954522"/>
            <a:ext cx="5847061" cy="70471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FC2C7F3-2824-4F6F-88CA-60B4F15FF3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604" y="1189928"/>
            <a:ext cx="6857543" cy="501396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864E525-6054-4D12-952A-88D46F06C5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603" y="1451397"/>
            <a:ext cx="6489734" cy="503429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171CD35-DD05-41E3-B986-71AAC9FCF7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023" y="1502764"/>
            <a:ext cx="6955997" cy="28990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56F6561-C4BD-477D-B322-DCDB2DBC6D1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743" y="1771658"/>
            <a:ext cx="6922890" cy="47508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1C6AFE7-7FD4-481D-963F-91EE80F7DD2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988" y="1858752"/>
            <a:ext cx="6739039" cy="397552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CBF694D-75AD-4C91-B46E-3DBB800226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685" y="1830499"/>
            <a:ext cx="7061019" cy="464738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9A8F552-A9D1-48C5-812C-75FFC46364B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479" y="2088144"/>
            <a:ext cx="6318901" cy="464738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D179C3D-CB72-43C1-A6FB-B0E5F509937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150" y="2166932"/>
            <a:ext cx="6838409" cy="254324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972D820-8E72-40ED-AD20-B2B7EB75C16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648" y="2382353"/>
            <a:ext cx="6706884" cy="448146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606D3A3-E640-58E8-5205-2AB8F4F3962E}"/>
              </a:ext>
            </a:extLst>
          </p:cNvPr>
          <p:cNvSpPr txBox="1">
            <a:spLocks/>
          </p:cNvSpPr>
          <p:nvPr/>
        </p:nvSpPr>
        <p:spPr>
          <a:xfrm>
            <a:off x="1" y="293259"/>
            <a:ext cx="12192000" cy="528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TRANSFER: WHAT CAN BE USED?</a:t>
            </a: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 Black" pitchFamily="2" charset="77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 Black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23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C2A5B21-9EC4-4693-9EBD-87E717AAD190}"/>
              </a:ext>
            </a:extLst>
          </p:cNvPr>
          <p:cNvSpPr txBox="1"/>
          <p:nvPr/>
        </p:nvSpPr>
        <p:spPr>
          <a:xfrm>
            <a:off x="382770" y="1433929"/>
            <a:ext cx="4364843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Sustainable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Tourism Marketing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e.g.</a:t>
            </a: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2004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VISIT Initiative (EU) 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2016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Guide </a:t>
            </a:r>
            <a:r>
              <a:rPr kumimoji="0" lang="de-DE" sz="200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through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the </a:t>
            </a:r>
            <a:r>
              <a:rPr kumimoji="0" lang="de-DE" sz="200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label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de-DE" sz="2000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jungle</a:t>
            </a:r>
            <a:r>
              <a:rPr lang="de-DE" sz="20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(Ecotrans et.al.)</a:t>
            </a:r>
          </a:p>
          <a:p>
            <a:pPr lvl="0">
              <a:defRPr/>
            </a:pPr>
            <a:r>
              <a:rPr lang="de-DE" sz="20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2025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Travel Green Maps </a:t>
            </a:r>
            <a:r>
              <a:rPr kumimoji="0" lang="de-DE" sz="200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used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de-DE" sz="2000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by</a:t>
            </a:r>
            <a:r>
              <a:rPr lang="de-DE" sz="20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de-DE" sz="2000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market</a:t>
            </a:r>
            <a:r>
              <a:rPr lang="de-DE" sz="20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de-DE" sz="2000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players</a:t>
            </a:r>
            <a:r>
              <a:rPr lang="de-DE" sz="20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for </a:t>
            </a:r>
            <a:r>
              <a:rPr lang="de-DE" sz="2000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awareness</a:t>
            </a:r>
            <a:r>
              <a:rPr lang="de-DE" sz="20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de-DE" sz="2000" dirty="0" err="1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raising</a:t>
            </a:r>
            <a:r>
              <a:rPr lang="de-DE" sz="20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… with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certified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green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claims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!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FAC31E5-32C5-4B4F-B968-998A9AF7B3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337" y="1433929"/>
            <a:ext cx="3761976" cy="53241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0BD7E27-C4FF-443A-B6C8-C329088B6F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444" y="1888601"/>
            <a:ext cx="4587876" cy="4596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EA4465D-3D49-4EEE-855F-EDA9741D59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337" y="2722266"/>
            <a:ext cx="6975365" cy="40358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41FB4FF-1F71-9359-3244-C4142F3FF40B}"/>
              </a:ext>
            </a:extLst>
          </p:cNvPr>
          <p:cNvSpPr txBox="1">
            <a:spLocks/>
          </p:cNvSpPr>
          <p:nvPr/>
        </p:nvSpPr>
        <p:spPr>
          <a:xfrm>
            <a:off x="266139" y="423920"/>
            <a:ext cx="12201815" cy="528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ECONOMY: HOW TO ACCESS THE MARKET?</a:t>
            </a: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 Black" pitchFamily="2" charset="77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 Black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48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475CA1A-771D-47B1-A3DA-7964F4257FCD}"/>
              </a:ext>
            </a:extLst>
          </p:cNvPr>
          <p:cNvSpPr txBox="1"/>
          <p:nvPr/>
        </p:nvSpPr>
        <p:spPr>
          <a:xfrm>
            <a:off x="345171" y="1330314"/>
            <a:ext cx="4832619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2022: The GOING GREEN Map for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destinations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connecting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2000" dirty="0">
                <a:solidFill>
                  <a:srgbClr val="1E1F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takeholders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supporters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 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experts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with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available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certificates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best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practices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sustainability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initiatives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their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participants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green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and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certified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green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businesses and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services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1E1F1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… 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GOOD GOVERNANCE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monitoring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green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transition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the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green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E1F1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offer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8B82DF1-E687-4BF8-AB9E-AFFF800CE3D7}"/>
              </a:ext>
            </a:extLst>
          </p:cNvPr>
          <p:cNvSpPr txBox="1">
            <a:spLocks/>
          </p:cNvSpPr>
          <p:nvPr/>
        </p:nvSpPr>
        <p:spPr>
          <a:xfrm>
            <a:off x="-9815" y="297040"/>
            <a:ext cx="12201815" cy="528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1"/>
                </a:solidFill>
                <a:latin typeface="Poppins Black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</a:t>
            </a:r>
            <a:r>
              <a:rPr lang="de-DE" sz="3600" dirty="0" err="1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destinations</a:t>
            </a:r>
            <a:r>
              <a:rPr lang="de-DE" sz="3600" dirty="0">
                <a:solidFill>
                  <a:srgbClr val="E51F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kumimoji="0" lang="de-DE" sz="3600" b="1" i="0" u="none" strike="noStrike" kern="1200" cap="all" spc="0" normalizeH="0" baseline="0" noProof="0" dirty="0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Going Green </a:t>
            </a:r>
            <a:r>
              <a:rPr kumimoji="0" lang="de-DE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E51F43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maps</a:t>
            </a: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rgbClr val="E51F43"/>
              </a:solidFill>
              <a:effectLst/>
              <a:uLnTx/>
              <a:uFillTx/>
              <a:latin typeface="Poppins Black" pitchFamily="2" charset="77"/>
              <a:ea typeface="+mj-ea"/>
              <a:cs typeface="+mj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9802E9-CE53-4DBA-9D94-DA8A5C3434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209" y="1197485"/>
            <a:ext cx="6967493" cy="562207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A3C93E8-AEA2-493C-853D-355D24F3A57F}"/>
              </a:ext>
            </a:extLst>
          </p:cNvPr>
          <p:cNvSpPr/>
          <p:nvPr/>
        </p:nvSpPr>
        <p:spPr>
          <a:xfrm>
            <a:off x="5177790" y="1680210"/>
            <a:ext cx="1503045" cy="1537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DEC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0DCBAC9-C1FC-4CBC-A958-0424CDFB892C}"/>
              </a:ext>
            </a:extLst>
          </p:cNvPr>
          <p:cNvSpPr/>
          <p:nvPr/>
        </p:nvSpPr>
        <p:spPr>
          <a:xfrm>
            <a:off x="10504126" y="1677544"/>
            <a:ext cx="1503045" cy="1537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DEC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D8A49BD-6112-439B-92C6-58E42254EEFE}"/>
              </a:ext>
            </a:extLst>
          </p:cNvPr>
          <p:cNvSpPr/>
          <p:nvPr/>
        </p:nvSpPr>
        <p:spPr>
          <a:xfrm>
            <a:off x="6728416" y="1677544"/>
            <a:ext cx="1878374" cy="1537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DEC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DE23A4-C48D-4AA2-87A4-355C58FBAA41}"/>
              </a:ext>
            </a:extLst>
          </p:cNvPr>
          <p:cNvSpPr/>
          <p:nvPr/>
        </p:nvSpPr>
        <p:spPr>
          <a:xfrm>
            <a:off x="8654371" y="1677543"/>
            <a:ext cx="1878374" cy="1537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DEC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2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E1F1C"/>
      </a:dk1>
      <a:lt1>
        <a:srgbClr val="FDECE5"/>
      </a:lt1>
      <a:dk2>
        <a:srgbClr val="6D6D6B"/>
      </a:dk2>
      <a:lt2>
        <a:srgbClr val="FFFFFF"/>
      </a:lt2>
      <a:accent1>
        <a:srgbClr val="E51F43"/>
      </a:accent1>
      <a:accent2>
        <a:srgbClr val="DC006E"/>
      </a:accent2>
      <a:accent3>
        <a:srgbClr val="F7A941"/>
      </a:accent3>
      <a:accent4>
        <a:srgbClr val="DEDD00"/>
      </a:accent4>
      <a:accent5>
        <a:srgbClr val="00A3A5"/>
      </a:accent5>
      <a:accent6>
        <a:srgbClr val="61CB47"/>
      </a:accent6>
      <a:hlink>
        <a:srgbClr val="E51F43"/>
      </a:hlink>
      <a:folHlink>
        <a:srgbClr val="8B1F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1E1F1C"/>
      </a:dk1>
      <a:lt1>
        <a:srgbClr val="FDECE5"/>
      </a:lt1>
      <a:dk2>
        <a:srgbClr val="6D6D6B"/>
      </a:dk2>
      <a:lt2>
        <a:srgbClr val="FFFFFF"/>
      </a:lt2>
      <a:accent1>
        <a:srgbClr val="E51F43"/>
      </a:accent1>
      <a:accent2>
        <a:srgbClr val="DC006E"/>
      </a:accent2>
      <a:accent3>
        <a:srgbClr val="F7A941"/>
      </a:accent3>
      <a:accent4>
        <a:srgbClr val="DEDD00"/>
      </a:accent4>
      <a:accent5>
        <a:srgbClr val="00A3A5"/>
      </a:accent5>
      <a:accent6>
        <a:srgbClr val="61CB47"/>
      </a:accent6>
      <a:hlink>
        <a:srgbClr val="E51F43"/>
      </a:hlink>
      <a:folHlink>
        <a:srgbClr val="8B1F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rgbClr val="1E1F1C"/>
      </a:dk1>
      <a:lt1>
        <a:srgbClr val="FDECE5"/>
      </a:lt1>
      <a:dk2>
        <a:srgbClr val="6D6D6B"/>
      </a:dk2>
      <a:lt2>
        <a:srgbClr val="FFFFFF"/>
      </a:lt2>
      <a:accent1>
        <a:srgbClr val="E51F43"/>
      </a:accent1>
      <a:accent2>
        <a:srgbClr val="DC006E"/>
      </a:accent2>
      <a:accent3>
        <a:srgbClr val="F7A941"/>
      </a:accent3>
      <a:accent4>
        <a:srgbClr val="DEDD00"/>
      </a:accent4>
      <a:accent5>
        <a:srgbClr val="00A3A5"/>
      </a:accent5>
      <a:accent6>
        <a:srgbClr val="61CB47"/>
      </a:accent6>
      <a:hlink>
        <a:srgbClr val="E51F43"/>
      </a:hlink>
      <a:folHlink>
        <a:srgbClr val="8B1F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ustom 1">
      <a:dk1>
        <a:srgbClr val="1E1F1C"/>
      </a:dk1>
      <a:lt1>
        <a:srgbClr val="FDECE5"/>
      </a:lt1>
      <a:dk2>
        <a:srgbClr val="6D6D6B"/>
      </a:dk2>
      <a:lt2>
        <a:srgbClr val="FFFFFF"/>
      </a:lt2>
      <a:accent1>
        <a:srgbClr val="E51F43"/>
      </a:accent1>
      <a:accent2>
        <a:srgbClr val="DC006E"/>
      </a:accent2>
      <a:accent3>
        <a:srgbClr val="F7A941"/>
      </a:accent3>
      <a:accent4>
        <a:srgbClr val="DEDD00"/>
      </a:accent4>
      <a:accent5>
        <a:srgbClr val="00A3A5"/>
      </a:accent5>
      <a:accent6>
        <a:srgbClr val="61CB47"/>
      </a:accent6>
      <a:hlink>
        <a:srgbClr val="E51F43"/>
      </a:hlink>
      <a:folHlink>
        <a:srgbClr val="8B1F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Custom 1">
      <a:dk1>
        <a:srgbClr val="1E1F1C"/>
      </a:dk1>
      <a:lt1>
        <a:srgbClr val="FDECE5"/>
      </a:lt1>
      <a:dk2>
        <a:srgbClr val="6D6D6B"/>
      </a:dk2>
      <a:lt2>
        <a:srgbClr val="FFFFFF"/>
      </a:lt2>
      <a:accent1>
        <a:srgbClr val="E51F43"/>
      </a:accent1>
      <a:accent2>
        <a:srgbClr val="DC006E"/>
      </a:accent2>
      <a:accent3>
        <a:srgbClr val="F7A941"/>
      </a:accent3>
      <a:accent4>
        <a:srgbClr val="DEDD00"/>
      </a:accent4>
      <a:accent5>
        <a:srgbClr val="00A3A5"/>
      </a:accent5>
      <a:accent6>
        <a:srgbClr val="61CB47"/>
      </a:accent6>
      <a:hlink>
        <a:srgbClr val="E51F43"/>
      </a:hlink>
      <a:folHlink>
        <a:srgbClr val="8B1F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Breitbild</PresentationFormat>
  <Paragraphs>208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17</vt:i4>
      </vt:variant>
    </vt:vector>
  </HeadingPairs>
  <TitlesOfParts>
    <vt:vector size="30" baseType="lpstr">
      <vt:lpstr>Aptos</vt:lpstr>
      <vt:lpstr>Arial</vt:lpstr>
      <vt:lpstr>Avenir Book</vt:lpstr>
      <vt:lpstr>Calibri</vt:lpstr>
      <vt:lpstr>Poppins</vt:lpstr>
      <vt:lpstr>Poppins Black</vt:lpstr>
      <vt:lpstr>times new roman</vt:lpstr>
      <vt:lpstr>Wingdings</vt:lpstr>
      <vt:lpstr>Office Theme</vt:lpstr>
      <vt:lpstr>2_Office Theme</vt:lpstr>
      <vt:lpstr>1_Office Theme</vt:lpstr>
      <vt:lpstr>3_Office Theme</vt:lpstr>
      <vt:lpstr>4_Office Theme</vt:lpstr>
      <vt:lpstr>ECOTRANS:  our long historical perspective on sustainability in tourism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 TOWARDs SUSTAINABILITY: DMOs AND INSTITUTIONS BETWEEN IDEALISM AND EFFECTIVE GOVERNANCE</dc:title>
  <dc:creator>Francesco Terzini</dc:creator>
  <cp:lastModifiedBy>Hamele Herbert</cp:lastModifiedBy>
  <cp:revision>50</cp:revision>
  <dcterms:created xsi:type="dcterms:W3CDTF">2025-07-30T10:10:54Z</dcterms:created>
  <dcterms:modified xsi:type="dcterms:W3CDTF">2025-12-12T14:06:21Z</dcterms:modified>
</cp:coreProperties>
</file>