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estinet.eu/portal_map?lat_center=46.92025531537451&amp;lon_center=23.02734375&amp;map_zoom=3&amp;map_engine=google&amp;base_layer=hybrid&amp;geo_types:list=symbol921&amp;geo_types:list=symbol806&amp;geo_types:list=symbol906&amp;geo_types:list=symbol395&amp;geo_types:list=symbol446&amp;geo_types:list=symbol678&amp;geo_types:list=symbol984&amp;geo_types:list=symbol130&amp;geo_types:list=symbol683&amp;geo_types:list=symbol834&amp;geo_types:list=symbol930&amp;geo_types:list=symbol009&amp;geo_types:list=symbol338&amp;geo_types:list=symbol092&amp;geo_types:list=symbol247&amp;geo_types:list=symbol998&amp;geo_types:list=symbol029&amp;geo_types:list=symbol078&amp;geo_types:list=symbol876&amp;country=&amp;path=&amp;geo_query=european%20chart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nalisa\Desktop\ecotrans annalisa\ITB\power point\Paulo Castro - European Charter parks\PR dell'Adamello_ M. SPEZIARI.t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5376"/>
            <a:ext cx="3744416" cy="252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394066" y="1052735"/>
            <a:ext cx="3155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European Charter Parks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384376" cy="401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2" name="CasellaDiTesto 11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pic>
        <p:nvPicPr>
          <p:cNvPr id="1026" name="Picture 2" descr="C:\Users\Annalisa\Desktop\ecotrans annalisa\ITB\power point\Paulo Castro - European Charter parks\EUROPARC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40" y="3573016"/>
            <a:ext cx="1716683" cy="17130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19572" y="5157192"/>
            <a:ext cx="2916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Paulo Castro</a:t>
            </a:r>
          </a:p>
          <a:p>
            <a:pPr algn="ctr"/>
            <a:r>
              <a:rPr lang="it-IT" sz="2400" b="1" dirty="0" smtClean="0"/>
              <a:t>EUROPARC</a:t>
            </a:r>
          </a:p>
          <a:p>
            <a:pPr algn="ctr"/>
            <a:r>
              <a:rPr lang="it-IT" sz="2000" dirty="0" smtClean="0"/>
              <a:t>www.europarc.org</a:t>
            </a:r>
          </a:p>
          <a:p>
            <a:pPr algn="ctr"/>
            <a:r>
              <a:rPr lang="it-IT" sz="2000" dirty="0" smtClean="0"/>
              <a:t>p.castro@europarc.org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519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627784" y="63288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European Charter Parks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00011" y="5075898"/>
            <a:ext cx="4848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Members</a:t>
            </a:r>
            <a:r>
              <a:rPr lang="it-IT" sz="2200" b="1" dirty="0" smtClean="0"/>
              <a:t>:</a:t>
            </a:r>
          </a:p>
          <a:p>
            <a:endParaRPr lang="it-IT" sz="3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107 protected areas from 13 </a:t>
            </a:r>
            <a:r>
              <a:rPr lang="en-US" sz="2000" dirty="0" smtClean="0"/>
              <a:t>countries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407 </a:t>
            </a:r>
            <a:r>
              <a:rPr lang="en-GB" sz="2000" dirty="0"/>
              <a:t>local tourism businesses in 23 Charter Areas </a:t>
            </a:r>
            <a:endParaRPr lang="it-IT" sz="2000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3485781" y="119675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www.european-charter.org</a:t>
            </a:r>
            <a:endParaRPr lang="it-IT" sz="2000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83710" y="1628800"/>
            <a:ext cx="886029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Main</a:t>
            </a:r>
            <a:r>
              <a:rPr lang="it-IT" sz="2200" b="1" dirty="0" smtClean="0"/>
              <a:t> </a:t>
            </a:r>
            <a:r>
              <a:rPr lang="it-IT" sz="2200" b="1" dirty="0" err="1"/>
              <a:t>A</a:t>
            </a:r>
            <a:r>
              <a:rPr lang="it-IT" sz="2200" b="1" dirty="0" err="1" smtClean="0"/>
              <a:t>chievements</a:t>
            </a:r>
            <a:r>
              <a:rPr lang="it-IT" sz="2200" b="1" dirty="0" smtClean="0"/>
              <a:t>:</a:t>
            </a:r>
          </a:p>
          <a:p>
            <a:endParaRPr lang="it-IT" sz="300" b="1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/>
              <a:t>Successful implementation of the 10 principles of the Charter for over ten </a:t>
            </a:r>
            <a:r>
              <a:rPr lang="en-US" sz="2000" dirty="0" smtClean="0"/>
              <a:t>years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it-IT" sz="3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Involvement </a:t>
            </a:r>
            <a:r>
              <a:rPr lang="en-US" sz="2000" dirty="0"/>
              <a:t>of over 3200 private and public businesses and </a:t>
            </a:r>
            <a:r>
              <a:rPr lang="en-US" sz="2000" dirty="0" smtClean="0"/>
              <a:t>organizations </a:t>
            </a:r>
            <a:r>
              <a:rPr lang="en-US" sz="2000" dirty="0"/>
              <a:t>in 107 Sustainable Tourism Forums </a:t>
            </a:r>
            <a:endParaRPr lang="it-IT" sz="2000" dirty="0"/>
          </a:p>
          <a:p>
            <a:pPr marL="342900" lvl="0" indent="-342900">
              <a:buFont typeface="Arial" pitchFamily="34" charset="0"/>
              <a:buChar char="•"/>
            </a:pPr>
            <a:endParaRPr lang="en-US" sz="3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Recognition </a:t>
            </a:r>
            <a:r>
              <a:rPr lang="en-US" sz="2000" dirty="0"/>
              <a:t>of the Charter Partner Status to more than 400 tourism business actively involved in Charter protected areas in </a:t>
            </a:r>
            <a:r>
              <a:rPr lang="en-US" sz="2000" dirty="0" err="1" smtClean="0"/>
              <a:t>Sp</a:t>
            </a:r>
            <a:r>
              <a:rPr lang="en-US" sz="2000" dirty="0" smtClean="0"/>
              <a:t>, </a:t>
            </a:r>
            <a:r>
              <a:rPr lang="en-US" sz="2000" dirty="0" err="1" smtClean="0"/>
              <a:t>Fr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/>
              <a:t>UK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it-IT" sz="3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/>
              <a:t>Charter Network and joint </a:t>
            </a:r>
            <a:endParaRPr lang="en-US" sz="2000" dirty="0" smtClean="0"/>
          </a:p>
          <a:p>
            <a:pPr lvl="0"/>
            <a:r>
              <a:rPr lang="en-US" sz="2000" dirty="0"/>
              <a:t> </a:t>
            </a:r>
            <a:r>
              <a:rPr lang="en-US" sz="2000" dirty="0" smtClean="0"/>
              <a:t>     international </a:t>
            </a:r>
            <a:r>
              <a:rPr lang="en-US" sz="2000" dirty="0"/>
              <a:t>project </a:t>
            </a:r>
            <a:r>
              <a:rPr lang="en-US" sz="2000" dirty="0" smtClean="0"/>
              <a:t>activities</a:t>
            </a:r>
            <a:endParaRPr lang="it-IT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3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External </a:t>
            </a:r>
            <a:r>
              <a:rPr lang="en-US" sz="2000" dirty="0"/>
              <a:t>verifiers and an independent </a:t>
            </a:r>
            <a:endParaRPr lang="en-US" sz="2000" dirty="0" smtClean="0"/>
          </a:p>
          <a:p>
            <a:r>
              <a:rPr lang="en-US" sz="2000" dirty="0" smtClean="0"/>
              <a:t>     Charter </a:t>
            </a:r>
            <a:r>
              <a:rPr lang="en-US" sz="2000" dirty="0"/>
              <a:t>Evaluation Committee</a:t>
            </a:r>
            <a:endParaRPr lang="it-IT" sz="2000" b="1" dirty="0"/>
          </a:p>
        </p:txBody>
      </p:sp>
      <p:pic>
        <p:nvPicPr>
          <p:cNvPr id="10242" name="Picture 2" descr="http://destinet.eu/images/eu%20charte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64021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o 11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3" name="CasellaDiTesto 12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pic>
        <p:nvPicPr>
          <p:cNvPr id="2050" name="Picture 2" descr="C:\Users\Annalisa\Desktop\ecotrans annalisa\ITB\power point\Paulo Castro - European Charter parks\LogoECSTPA_Englisch_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1377288" cy="75014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95835" y="1556792"/>
            <a:ext cx="87683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Applied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tools</a:t>
            </a:r>
            <a:r>
              <a:rPr lang="it-IT" sz="2200" b="1" dirty="0" smtClean="0"/>
              <a:t> </a:t>
            </a:r>
            <a:r>
              <a:rPr lang="it-IT" sz="2200" b="1" dirty="0"/>
              <a:t>: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Protected Areas apply to become Charter Parks with an </a:t>
            </a:r>
            <a:r>
              <a:rPr lang="en-US" sz="2000" i="1" dirty="0"/>
              <a:t>application </a:t>
            </a:r>
            <a:r>
              <a:rPr lang="en-US" sz="2000" i="1" dirty="0" smtClean="0"/>
              <a:t>dossier</a:t>
            </a:r>
            <a:r>
              <a:rPr lang="en-US" sz="2000" dirty="0" smtClean="0"/>
              <a:t>, </a:t>
            </a:r>
            <a:r>
              <a:rPr lang="en-US" sz="2000" dirty="0"/>
              <a:t>a </a:t>
            </a:r>
            <a:r>
              <a:rPr lang="en-US" sz="2000" i="1" dirty="0"/>
              <a:t>Diagnostic of the territory</a:t>
            </a:r>
            <a:r>
              <a:rPr lang="en-US" sz="2000" dirty="0"/>
              <a:t>, a </a:t>
            </a:r>
            <a:r>
              <a:rPr lang="en-US" sz="2000" i="1" dirty="0"/>
              <a:t>SWOT analysis</a:t>
            </a:r>
            <a:r>
              <a:rPr lang="en-US" sz="2000" dirty="0"/>
              <a:t>, a </a:t>
            </a:r>
            <a:r>
              <a:rPr lang="en-US" sz="2000" i="1" dirty="0"/>
              <a:t>Sustainable Tourism Strategy and Objectives</a:t>
            </a:r>
            <a:r>
              <a:rPr lang="en-US" sz="2000" dirty="0"/>
              <a:t> and an 5 year term </a:t>
            </a:r>
            <a:r>
              <a:rPr lang="en-US" sz="2000" i="1" dirty="0"/>
              <a:t>Action </a:t>
            </a:r>
            <a:r>
              <a:rPr lang="en-US" sz="2000" i="1" dirty="0" smtClean="0"/>
              <a:t>Plan</a:t>
            </a:r>
            <a:r>
              <a:rPr lang="en-US" sz="2000" dirty="0" smtClean="0"/>
              <a:t>; certification </a:t>
            </a:r>
            <a:r>
              <a:rPr lang="en-US" sz="2000" dirty="0"/>
              <a:t>is done after a </a:t>
            </a:r>
            <a:r>
              <a:rPr lang="en-US" sz="2000" i="1" dirty="0"/>
              <a:t>visit</a:t>
            </a:r>
            <a:r>
              <a:rPr lang="en-US" sz="2000" dirty="0"/>
              <a:t> of a verifier that produces a </a:t>
            </a:r>
            <a:r>
              <a:rPr lang="en-US" sz="2000" i="1" dirty="0"/>
              <a:t>verifier report </a:t>
            </a:r>
            <a:r>
              <a:rPr lang="en-US" sz="2000" dirty="0"/>
              <a:t>submitted to an </a:t>
            </a:r>
            <a:r>
              <a:rPr lang="en-US" sz="2000" i="1" dirty="0"/>
              <a:t>Evaluation </a:t>
            </a:r>
            <a:r>
              <a:rPr lang="en-US" sz="2000" i="1" dirty="0" smtClean="0"/>
              <a:t>Committee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3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Participation in comparative studies (with CBD Guidelines, etc.), Monitoring is assumed in each Action Plan and global indicators are been </a:t>
            </a:r>
            <a:r>
              <a:rPr lang="en-US" sz="2000" dirty="0" smtClean="0"/>
              <a:t>produced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3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Communication, newsletter, official </a:t>
            </a:r>
            <a:r>
              <a:rPr lang="en-US" sz="2000" dirty="0" smtClean="0"/>
              <a:t>site, </a:t>
            </a:r>
            <a:r>
              <a:rPr lang="en-US" sz="2000" dirty="0"/>
              <a:t>networking and presence in events, fairs, etc.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3527" y="4509120"/>
            <a:ext cx="864065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Challenges</a:t>
            </a:r>
            <a:r>
              <a:rPr lang="it-IT" sz="2200" b="1" dirty="0" smtClean="0"/>
              <a:t>: </a:t>
            </a:r>
          </a:p>
          <a:p>
            <a:endParaRPr lang="it-IT" sz="3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Developing of an </a:t>
            </a:r>
            <a:r>
              <a:rPr lang="en-US" sz="2000" dirty="0"/>
              <a:t>integrate monitoring </a:t>
            </a:r>
            <a:r>
              <a:rPr lang="en-US" sz="2000" dirty="0" smtClean="0"/>
              <a:t>scheme</a:t>
            </a:r>
            <a:endParaRPr lang="it-IT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Further developing of </a:t>
            </a:r>
            <a:r>
              <a:rPr lang="en-US" sz="2000" dirty="0"/>
              <a:t>the Charter Partner phase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Seeking harmonization </a:t>
            </a:r>
            <a:r>
              <a:rPr lang="en-US" sz="2000" dirty="0"/>
              <a:t>of criteria and procedures with other awarding </a:t>
            </a:r>
            <a:r>
              <a:rPr lang="en-US" sz="2000" dirty="0" smtClean="0"/>
              <a:t>systems</a:t>
            </a:r>
            <a:endParaRPr lang="it-IT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Developing the </a:t>
            </a:r>
            <a:r>
              <a:rPr lang="en-US" sz="2000" dirty="0"/>
              <a:t>phase III of the European Charter involving </a:t>
            </a:r>
            <a:r>
              <a:rPr lang="en-US" sz="2000" dirty="0" smtClean="0"/>
              <a:t>tour operators</a:t>
            </a:r>
            <a:endParaRPr lang="it-IT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Promoting visibility  </a:t>
            </a:r>
            <a:r>
              <a:rPr lang="en-US" sz="2000" dirty="0"/>
              <a:t>next to the public</a:t>
            </a:r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3" name="CasellaDiTesto 12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sp>
        <p:nvSpPr>
          <p:cNvPr id="21" name="CasellaDiTesto 20"/>
          <p:cNvSpPr txBox="1"/>
          <p:nvPr/>
        </p:nvSpPr>
        <p:spPr>
          <a:xfrm>
            <a:off x="2627784" y="5486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European Charter Parks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485781" y="112474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www.european-charter.org</a:t>
            </a:r>
            <a:endParaRPr lang="it-IT" sz="2000" i="1" dirty="0"/>
          </a:p>
        </p:txBody>
      </p:sp>
      <p:pic>
        <p:nvPicPr>
          <p:cNvPr id="23" name="Picture 2" descr="C:\Users\Annalisa\Desktop\ecotrans annalisa\ITB\power point\Paulo Castro - European Charter parks\LogoECSTPA_Englisch_4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34640"/>
            <a:ext cx="1377288" cy="75014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Presentazione su schermo (4:3)</PresentationFormat>
  <Paragraphs>46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Annalisa</dc:creator>
  <cp:lastModifiedBy>Annalisa</cp:lastModifiedBy>
  <cp:revision>1</cp:revision>
  <dcterms:created xsi:type="dcterms:W3CDTF">2013-03-15T09:02:27Z</dcterms:created>
  <dcterms:modified xsi:type="dcterms:W3CDTF">2013-03-15T09:03:03Z</dcterms:modified>
</cp:coreProperties>
</file>