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117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B45C-3599-4209-9FFE-2665C31F4C58}" type="datetimeFigureOut">
              <a:rPr lang="it-IT"/>
              <a:pPr>
                <a:defRPr/>
              </a:pPr>
              <a:t>22/03/2013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23DA-B11F-4B2C-A80B-22AE6D2448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9315-ECCB-43D1-B26F-F5F38FA85121}" type="datetimeFigureOut">
              <a:rPr lang="it-IT"/>
              <a:pPr>
                <a:defRPr/>
              </a:pPr>
              <a:t>22/03/2013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63A9-9F50-4F5A-B8AD-A94D3257B4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1AD9D-86C0-4753-8679-4FC27C7B1980}" type="datetimeFigureOut">
              <a:rPr lang="it-IT"/>
              <a:pPr>
                <a:defRPr/>
              </a:pPr>
              <a:t>22/03/2013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2A60F-72F6-431B-BFFF-CEADD82876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0B18-6AE6-439A-BBA3-32CF147072C1}" type="datetimeFigureOut">
              <a:rPr lang="it-IT"/>
              <a:pPr>
                <a:defRPr/>
              </a:pPr>
              <a:t>22/03/2013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1395-6E12-4A4C-A7DF-E5C7EDD623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F03E-32C8-495B-824A-6587181E163C}" type="datetimeFigureOut">
              <a:rPr lang="it-IT"/>
              <a:pPr>
                <a:defRPr/>
              </a:pPr>
              <a:t>22/03/2013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E7C8-1B9A-4356-A942-4017DE8C7D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67F03-6A4F-4A3A-9E9D-1136F769E112}" type="datetimeFigureOut">
              <a:rPr lang="it-IT"/>
              <a:pPr>
                <a:defRPr/>
              </a:pPr>
              <a:t>22/03/2013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18944-0842-48CD-9921-270D23312F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9955-C75F-4FC9-BA15-0FE079DAFAF8}" type="datetimeFigureOut">
              <a:rPr lang="it-IT"/>
              <a:pPr>
                <a:defRPr/>
              </a:pPr>
              <a:t>22/03/2013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9D63-7E0A-4E61-89CB-DDFE6A9592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CC20A-3CDA-4451-929D-60D838E9D97F}" type="datetimeFigureOut">
              <a:rPr lang="it-IT"/>
              <a:pPr>
                <a:defRPr/>
              </a:pPr>
              <a:t>22/03/2013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EE98-1A59-4270-9CA7-FDED715CC1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4C01-885B-48F1-A6EF-97BDF1F49B01}" type="datetimeFigureOut">
              <a:rPr lang="it-IT"/>
              <a:pPr>
                <a:defRPr/>
              </a:pPr>
              <a:t>22/03/2013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63E1-8208-4BCB-8120-E4D559B7B9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4DBD6-85C1-424C-AEAE-7C0A7092A758}" type="datetimeFigureOut">
              <a:rPr lang="it-IT"/>
              <a:pPr>
                <a:defRPr/>
              </a:pPr>
              <a:t>22/03/2013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CD12-90EF-4039-A7C3-F5D977A04D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ED0C-F109-4B3B-843B-2D9BF7FC927C}" type="datetimeFigureOut">
              <a:rPr lang="it-IT"/>
              <a:pPr>
                <a:defRPr/>
              </a:pPr>
              <a:t>22/03/2013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22E4-7179-4FAD-B2C4-85189B97F3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51F411-BE1C-4906-8254-406535B24A45}" type="datetimeFigureOut">
              <a:rPr lang="it-IT"/>
              <a:pPr>
                <a:defRPr/>
              </a:pPr>
              <a:t>22/03/2013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59AC4C-BE90-4532-9390-BEB50AE123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hyperlink" Target="http://destinet.eu/who-who/civil-society-ngos/ecotrans/copy_of_internships/work-folders-ecotrans-internships/annalisa-surini/infoblatt/living-lakes/living-lakes-gnf/edit_html?lang=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hyperlink" Target="http://destinet.eu/portal_map?lat_center=39.90973623453719&amp;lon_center=10.546875&amp;map_zoom=2&amp;map_engine=google&amp;base_layer=hybrid&amp;geo_types:list=symbol921&amp;geo_types:list=symbol806&amp;geo_types:list=symbol906&amp;geo_types:list=symbol395&amp;geo_types:list=symbol446&amp;geo_types:list=symbol678&amp;geo_types:list=symbol984&amp;geo_types:list=symbol130&amp;geo_types:list=symbol683&amp;geo_types:list=symbol834&amp;geo_types:list=symbol930&amp;geo_types:list=symbol009&amp;geo_types:list=symbol338&amp;geo_types:list=symbol092&amp;country=&amp;path=&amp;geo_query=livinglak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destinet.eu/who-who/civil-society-ngos/ecotrans/copy_of_internships/work-folders-ecotrans-internships/annalisa-surini/infoblatt/living-lakes/living-lakes-gnf/edit_html?lang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38163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859338" y="908050"/>
            <a:ext cx="409733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Living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Lakes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3315" name="CasellaDiTesto 6"/>
          <p:cNvSpPr txBox="1">
            <a:spLocks noChangeArrowheads="1"/>
          </p:cNvSpPr>
          <p:nvPr/>
        </p:nvSpPr>
        <p:spPr bwMode="auto">
          <a:xfrm>
            <a:off x="179388" y="5013325"/>
            <a:ext cx="44640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Marion Hammerl</a:t>
            </a:r>
          </a:p>
          <a:p>
            <a:pPr algn="ctr"/>
            <a:r>
              <a:rPr lang="en-US" sz="2400" b="1">
                <a:latin typeface="Calibri" pitchFamily="34" charset="0"/>
              </a:rPr>
              <a:t>Lake Constance Foundation </a:t>
            </a:r>
          </a:p>
          <a:p>
            <a:pPr algn="ctr"/>
            <a:r>
              <a:rPr lang="en-US" sz="2400">
                <a:latin typeface="Calibri" pitchFamily="34" charset="0"/>
              </a:rPr>
              <a:t>and </a:t>
            </a:r>
            <a:r>
              <a:rPr lang="en-US" sz="2400" b="1">
                <a:latin typeface="Calibri" pitchFamily="34" charset="0"/>
              </a:rPr>
              <a:t>Global Nature Fund</a:t>
            </a:r>
            <a:r>
              <a:rPr lang="en-US" sz="2000" b="1">
                <a:latin typeface="Calibri" pitchFamily="34" charset="0"/>
              </a:rPr>
              <a:t/>
            </a:r>
            <a:br>
              <a:rPr lang="en-US" sz="2000" b="1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marion.hammerl@bodensee-stiftung.org</a:t>
            </a:r>
            <a:endParaRPr lang="it-IT">
              <a:latin typeface="Calibri" pitchFamily="34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4005263"/>
            <a:ext cx="4240212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http://www.we-hub.org/wp-content/uploads/GN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068638"/>
            <a:ext cx="2152650" cy="183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1" name="Gruppo 10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2" name="CasellaDiTesto 11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Tourism Networking in Europe</a:t>
              </a:r>
              <a:endPara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pic>
        <p:nvPicPr>
          <p:cNvPr id="13319" name="Picture 9" descr="Living Lakes 120kb_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769938"/>
            <a:ext cx="52197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destinet.eu/images/living%20lakes%20logo.PNG">
            <a:hlinkClick r:id="rId2" tooltip="Living Lakes pro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620713"/>
            <a:ext cx="12969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843213" y="836613"/>
            <a:ext cx="5689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International Living Lakes Network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for the protection of lakes and wetlands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4339" name="CasellaDiTesto 7"/>
          <p:cNvSpPr txBox="1">
            <a:spLocks noChangeArrowheads="1"/>
          </p:cNvSpPr>
          <p:nvPr/>
        </p:nvSpPr>
        <p:spPr bwMode="auto">
          <a:xfrm>
            <a:off x="4383088" y="1484313"/>
            <a:ext cx="253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i="1">
                <a:latin typeface="Calibri" pitchFamily="34" charset="0"/>
              </a:rPr>
              <a:t>www.globalnature.org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4000" y="4686300"/>
            <a:ext cx="4462463" cy="197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 err="1">
                <a:latin typeface="+mn-lt"/>
              </a:rPr>
              <a:t>Members</a:t>
            </a:r>
            <a:r>
              <a:rPr lang="it-IT" sz="2200" b="1" dirty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200" dirty="0">
                <a:latin typeface="+mn-lt"/>
              </a:rPr>
              <a:t>Ca 120 </a:t>
            </a:r>
            <a:r>
              <a:rPr lang="it-IT" sz="2200" dirty="0" err="1">
                <a:latin typeface="+mn-lt"/>
              </a:rPr>
              <a:t>Organizations</a:t>
            </a:r>
            <a:endParaRPr lang="it-IT" sz="2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8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+mn-lt"/>
              </a:rPr>
              <a:t>Collaboration with businesses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</a:rPr>
              <a:t>     and some companies sponsor the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+mn-lt"/>
              </a:rPr>
              <a:t>     Living Lakes Network.</a:t>
            </a:r>
            <a:endParaRPr lang="it-IT" sz="2200" b="1" dirty="0">
              <a:latin typeface="+mn-lt"/>
            </a:endParaRPr>
          </a:p>
        </p:txBody>
      </p:sp>
      <p:sp>
        <p:nvSpPr>
          <p:cNvPr id="14341" name="CasellaDiTesto 10"/>
          <p:cNvSpPr txBox="1">
            <a:spLocks noChangeArrowheads="1"/>
          </p:cNvSpPr>
          <p:nvPr/>
        </p:nvSpPr>
        <p:spPr bwMode="auto">
          <a:xfrm>
            <a:off x="250825" y="1557338"/>
            <a:ext cx="88011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 b="1">
                <a:latin typeface="Calibri" pitchFamily="34" charset="0"/>
              </a:rPr>
              <a:t>Achievements:</a:t>
            </a:r>
          </a:p>
          <a:p>
            <a:endParaRPr lang="it-IT" sz="8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GB" sz="2200">
                <a:latin typeface="Calibri" pitchFamily="34" charset="0"/>
              </a:rPr>
              <a:t> Measurable contribution to restoration and protection of lakes</a:t>
            </a:r>
          </a:p>
          <a:p>
            <a:pPr>
              <a:buFont typeface="Arial" charset="0"/>
              <a:buChar char="•"/>
            </a:pPr>
            <a:r>
              <a:rPr lang="en-GB" sz="2200">
                <a:latin typeface="Calibri" pitchFamily="34" charset="0"/>
              </a:rPr>
              <a:t> Continuous extension of the network, currently 102 lakes represented</a:t>
            </a:r>
          </a:p>
          <a:p>
            <a:pPr>
              <a:buFont typeface="Arial" charset="0"/>
              <a:buChar char="•"/>
            </a:pPr>
            <a:r>
              <a:rPr lang="en-GB" sz="2200">
                <a:latin typeface="Calibri" pitchFamily="34" charset="0"/>
              </a:rPr>
              <a:t> Cooperation agreements with international institutions</a:t>
            </a:r>
          </a:p>
          <a:p>
            <a:pPr>
              <a:buFont typeface="Arial" charset="0"/>
              <a:buChar char="•"/>
            </a:pPr>
            <a:r>
              <a:rPr lang="en-GB" sz="2200">
                <a:latin typeface="Calibri" pitchFamily="34" charset="0"/>
              </a:rPr>
              <a:t> Continuous improvement of exchange of information</a:t>
            </a:r>
          </a:p>
          <a:p>
            <a:pPr>
              <a:buFont typeface="Arial" charset="0"/>
              <a:buChar char="•"/>
            </a:pPr>
            <a:r>
              <a:rPr lang="en-GB" sz="2200">
                <a:latin typeface="Calibri" pitchFamily="34" charset="0"/>
              </a:rPr>
              <a:t> Capacity building for NGOs (trainings, publications, conferences)</a:t>
            </a:r>
          </a:p>
          <a:p>
            <a:pPr>
              <a:buFont typeface="Arial" charset="0"/>
              <a:buChar char="•"/>
            </a:pPr>
            <a:r>
              <a:rPr lang="en-GB" sz="2200">
                <a:latin typeface="Calibri" pitchFamily="34" charset="0"/>
              </a:rPr>
              <a:t> More than 100 joint projects</a:t>
            </a:r>
          </a:p>
          <a:p>
            <a:pPr>
              <a:buFont typeface="Arial" charset="0"/>
              <a:buNone/>
            </a:pPr>
            <a:endParaRPr lang="de-DE" sz="120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de-DE" sz="1200">
                <a:latin typeface="Calibri" pitchFamily="34" charset="0"/>
              </a:rPr>
              <a:t>Concrete achievements Living Lakes Goals Brochure:</a:t>
            </a:r>
          </a:p>
          <a:p>
            <a:pPr>
              <a:buFont typeface="Arial" charset="0"/>
              <a:buNone/>
            </a:pPr>
            <a:r>
              <a:rPr lang="de-DE" sz="1200"/>
              <a:t>http://www.globalnature.org/Publikationen</a:t>
            </a:r>
          </a:p>
        </p:txBody>
      </p:sp>
      <p:pic>
        <p:nvPicPr>
          <p:cNvPr id="14342" name="Picture 9" descr="http://destinet.eu/images/living%20lakes.PNG">
            <a:hlinkClick r:id="rId4" tooltip="DestiNet Atlas - Living Lakes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9625" y="4076700"/>
            <a:ext cx="42005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po 12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4" name="CasellaDiTesto 13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Tourism Networking in Europe</a:t>
              </a:r>
              <a:endPara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6" cstate="print">
              <a:extLst/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/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395288" y="1844675"/>
            <a:ext cx="8353425" cy="2559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 sz="2200" b="1">
                <a:latin typeface="Calibri" pitchFamily="34" charset="0"/>
              </a:rPr>
              <a:t>Applied Tools:</a:t>
            </a:r>
          </a:p>
          <a:p>
            <a:endParaRPr lang="it-IT" sz="800" b="1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sz="2200">
                <a:latin typeface="Calibri" pitchFamily="34" charset="0"/>
              </a:rPr>
              <a:t>Knowledge Pool on the website with studies, links etc. for all topics relevant for lake protection</a:t>
            </a:r>
          </a:p>
          <a:p>
            <a:pPr>
              <a:buFont typeface="Arial" charset="0"/>
              <a:buNone/>
            </a:pPr>
            <a:r>
              <a:rPr lang="en-US" sz="2200">
                <a:latin typeface="Calibri" pitchFamily="34" charset="0"/>
              </a:rPr>
              <a:t>Training is realized within concrete projects and via thematic training workshops. Webinare are also an upcoming tool which we are using. Every 2 – 3 years we organize an international Living Lakes Conference. The next will be in October 2013 at Lake Constance</a:t>
            </a:r>
            <a:endParaRPr lang="it-IT" sz="2200">
              <a:latin typeface="Calibri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5288" y="4508500"/>
            <a:ext cx="820896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 sz="2200" b="1" dirty="0" err="1">
                <a:latin typeface="Calibri" pitchFamily="34" charset="0"/>
              </a:rPr>
              <a:t>Challenges</a:t>
            </a:r>
            <a:r>
              <a:rPr lang="it-IT" sz="2200" b="1" dirty="0">
                <a:latin typeface="Calibri" pitchFamily="34" charset="0"/>
              </a:rPr>
              <a:t>:</a:t>
            </a:r>
          </a:p>
          <a:p>
            <a:endParaRPr lang="it-IT" sz="800" b="1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 Finding the financial resources for the coordination of the network is becoming more and more difficult. But without sound coordination it is not possible to assure the quality of networking. </a:t>
            </a:r>
          </a:p>
          <a:p>
            <a:pPr>
              <a:buFont typeface="Arial" charset="0"/>
              <a:buChar char="•"/>
            </a:pPr>
            <a:r>
              <a:rPr lang="en-US" sz="2200" dirty="0" smtClean="0">
                <a:latin typeface="Calibri" pitchFamily="34" charset="0"/>
              </a:rPr>
              <a:t> Organizing </a:t>
            </a:r>
            <a:r>
              <a:rPr lang="en-US" sz="2200" dirty="0">
                <a:latin typeface="Calibri" pitchFamily="34" charset="0"/>
              </a:rPr>
              <a:t>exchange of information and experience in a structured and efficient way</a:t>
            </a:r>
            <a:endParaRPr lang="it-IT" dirty="0">
              <a:latin typeface="Calibri" pitchFamily="34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5" name="CasellaDiTesto 14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Tourism Networking in Europe</a:t>
              </a:r>
              <a:endPara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pic>
        <p:nvPicPr>
          <p:cNvPr id="15364" name="Picture 2" descr="http://destinet.eu/images/living%20lakes%20logo.PNG">
            <a:hlinkClick r:id="rId4" tooltip="Living Lakes pro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836613"/>
            <a:ext cx="12969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sellaDiTesto 22"/>
          <p:cNvSpPr txBox="1"/>
          <p:nvPr/>
        </p:nvSpPr>
        <p:spPr>
          <a:xfrm>
            <a:off x="2843213" y="836613"/>
            <a:ext cx="5689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International Living Lakes Network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for the protection of lakes and wetlands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15366" name="CasellaDiTesto 23"/>
          <p:cNvSpPr txBox="1">
            <a:spLocks noChangeArrowheads="1"/>
          </p:cNvSpPr>
          <p:nvPr/>
        </p:nvSpPr>
        <p:spPr bwMode="auto">
          <a:xfrm>
            <a:off x="4383088" y="1484313"/>
            <a:ext cx="253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i="1">
                <a:latin typeface="Calibri" pitchFamily="34" charset="0"/>
              </a:rPr>
              <a:t>www.globalnature.org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Presentazione su schermo (4:3)</PresentationFormat>
  <Paragraphs>43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</dc:creator>
  <cp:lastModifiedBy>Annalisa</cp:lastModifiedBy>
  <cp:revision>5</cp:revision>
  <dcterms:created xsi:type="dcterms:W3CDTF">2013-03-15T09:01:06Z</dcterms:created>
  <dcterms:modified xsi:type="dcterms:W3CDTF">2013-03-22T15:52:06Z</dcterms:modified>
</cp:coreProperties>
</file>