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07504" y="5027692"/>
            <a:ext cx="434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Kelly </a:t>
            </a:r>
            <a:r>
              <a:rPr lang="it-IT" sz="3200" b="1" dirty="0" err="1" smtClean="0"/>
              <a:t>Bricker</a:t>
            </a:r>
            <a:endParaRPr lang="it-IT" sz="3200" b="1" dirty="0" smtClean="0"/>
          </a:p>
          <a:p>
            <a:pPr algn="ctr"/>
            <a:r>
              <a:rPr lang="en-US" sz="2400" b="1" dirty="0" smtClean="0">
                <a:ea typeface="ＭＳ Ｐゴシック" pitchFamily="34" charset="-128"/>
                <a:cs typeface="Century Gothic" pitchFamily="34" charset="0"/>
              </a:rPr>
              <a:t>GSTC</a:t>
            </a:r>
            <a:r>
              <a:rPr lang="en-US" sz="2400" dirty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/>
            </a:r>
            <a:br>
              <a:rPr lang="en-US" sz="2400" dirty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</a:br>
            <a:r>
              <a:rPr lang="en-US" sz="2000" dirty="0" smtClean="0">
                <a:ea typeface="ＭＳ Ｐゴシック" pitchFamily="34" charset="-128"/>
                <a:cs typeface="Century Gothic" pitchFamily="34" charset="0"/>
              </a:rPr>
              <a:t>Associate </a:t>
            </a:r>
            <a:r>
              <a:rPr lang="en-US" sz="2000" dirty="0">
                <a:ea typeface="ＭＳ Ｐゴシック" pitchFamily="34" charset="-128"/>
                <a:cs typeface="Century Gothic" pitchFamily="34" charset="0"/>
              </a:rPr>
              <a:t>Professor, University of Utah</a:t>
            </a:r>
            <a:br>
              <a:rPr lang="en-US" sz="2000" dirty="0">
                <a:ea typeface="ＭＳ Ｐゴシック" pitchFamily="34" charset="-128"/>
                <a:cs typeface="Century Gothic" pitchFamily="34" charset="0"/>
              </a:rPr>
            </a:br>
            <a:r>
              <a:rPr lang="en-US" sz="2000" dirty="0" smtClean="0">
                <a:ea typeface="ＭＳ Ｐゴシック" pitchFamily="34" charset="-128"/>
                <a:cs typeface="Century Gothic" pitchFamily="34" charset="0"/>
              </a:rPr>
              <a:t>kelly.bricker@health.utah.edu</a:t>
            </a:r>
            <a:endParaRPr lang="it-IT" sz="2000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5076056" y="1052736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Global Sustainable Tourism Council 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2" y="1074859"/>
            <a:ext cx="3194856" cy="363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://www.dot.gov/sites/dot.dev/files/docs/DOT_Sustain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86" y="3997434"/>
            <a:ext cx="3731351" cy="248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stcouncil.org/blog/wp-content/uploads/2012/09/GSTC_square-logo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2000916" cy="214498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2" name="CasellaDiTesto 11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0144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283968" y="76470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GSTC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8496" y="4258942"/>
            <a:ext cx="381642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Members</a:t>
            </a:r>
            <a:r>
              <a:rPr lang="it-IT" sz="2200" b="1" dirty="0" smtClean="0"/>
              <a:t>:</a:t>
            </a:r>
          </a:p>
          <a:p>
            <a:endParaRPr lang="it-IT" sz="3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More </a:t>
            </a:r>
            <a:r>
              <a:rPr lang="it-IT" sz="2400" dirty="0" err="1" smtClean="0"/>
              <a:t>than</a:t>
            </a:r>
            <a:r>
              <a:rPr lang="it-IT" sz="2400" dirty="0" smtClean="0"/>
              <a:t> 100 </a:t>
            </a:r>
            <a:r>
              <a:rPr lang="it-IT" sz="2400" dirty="0" err="1" smtClean="0"/>
              <a:t>members</a:t>
            </a:r>
            <a:endParaRPr lang="it-IT" sz="2400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3923928" y="1412776"/>
            <a:ext cx="234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www.gstcouncil.org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2018384"/>
            <a:ext cx="831874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Main</a:t>
            </a:r>
            <a:r>
              <a:rPr lang="it-IT" sz="2200" b="1" dirty="0" smtClean="0"/>
              <a:t> </a:t>
            </a:r>
            <a:r>
              <a:rPr lang="it-IT" sz="2200" b="1" dirty="0" err="1"/>
              <a:t>A</a:t>
            </a:r>
            <a:r>
              <a:rPr lang="it-IT" sz="2200" b="1" dirty="0" err="1" smtClean="0"/>
              <a:t>chievements</a:t>
            </a:r>
            <a:r>
              <a:rPr lang="it-IT" sz="2200" b="1" dirty="0" smtClean="0"/>
              <a:t>:</a:t>
            </a:r>
          </a:p>
          <a:p>
            <a:endParaRPr lang="it-IT" sz="3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  <a:cs typeface="Century Gothic" pitchFamily="34" charset="0"/>
              </a:rPr>
              <a:t>Criteria: tour operators, accommodation, destinations (in </a:t>
            </a:r>
            <a:r>
              <a:rPr lang="en-US" sz="2400" dirty="0" smtClean="0">
                <a:ea typeface="ＭＳ Ｐゴシック" pitchFamily="34" charset="-128"/>
                <a:cs typeface="Century Gothic" pitchFamily="34" charset="0"/>
              </a:rPr>
              <a:t>progress)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00" dirty="0" smtClean="0">
              <a:ea typeface="ＭＳ Ｐゴシック" pitchFamily="34" charset="-128"/>
              <a:cs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  <a:cs typeface="Century Gothic" pitchFamily="34" charset="0"/>
              </a:rPr>
              <a:t>Developed </a:t>
            </a:r>
            <a:r>
              <a:rPr lang="en-US" sz="2400" dirty="0">
                <a:ea typeface="ＭＳ Ｐゴシック" pitchFamily="34" charset="-128"/>
                <a:cs typeface="Century Gothic" pitchFamily="34" charset="0"/>
              </a:rPr>
              <a:t>an introduction to the GSTC training </a:t>
            </a:r>
            <a:r>
              <a:rPr lang="en-US" sz="2400" dirty="0" smtClean="0">
                <a:ea typeface="ＭＳ Ｐゴシック" pitchFamily="34" charset="-128"/>
                <a:cs typeface="Century Gothic" pitchFamily="34" charset="0"/>
              </a:rPr>
              <a:t>course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00" dirty="0" smtClean="0">
              <a:ea typeface="ＭＳ Ｐゴシック" pitchFamily="34" charset="-128"/>
              <a:cs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  <a:cs typeface="Century Gothic" pitchFamily="34" charset="0"/>
              </a:rPr>
              <a:t>Education </a:t>
            </a:r>
            <a:r>
              <a:rPr lang="en-US" sz="2400" dirty="0">
                <a:ea typeface="ＭＳ Ｐゴシック" pitchFamily="34" charset="-128"/>
                <a:cs typeface="Century Gothic" pitchFamily="34" charset="0"/>
              </a:rPr>
              <a:t>and training working group: developing partnerships</a:t>
            </a:r>
            <a:endParaRPr lang="it-IT" sz="2200" b="1" dirty="0"/>
          </a:p>
        </p:txBody>
      </p:sp>
      <p:pic>
        <p:nvPicPr>
          <p:cNvPr id="12" name="Picture 4" descr="http://www.gstcouncil.org/blog/wp-content/uploads/2012/09/GSTC_square-logo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60" y="836712"/>
            <a:ext cx="847652" cy="90868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o 13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5" name="CasellaDiTesto 14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51169"/>
            <a:ext cx="3782244" cy="216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8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2" name="CasellaDiTesto 11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sp>
        <p:nvSpPr>
          <p:cNvPr id="18" name="CasellaDiTesto 17"/>
          <p:cNvSpPr txBox="1"/>
          <p:nvPr/>
        </p:nvSpPr>
        <p:spPr>
          <a:xfrm>
            <a:off x="4283968" y="76470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GSTC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923928" y="1412776"/>
            <a:ext cx="234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www.gstcouncil.org</a:t>
            </a:r>
          </a:p>
        </p:txBody>
      </p:sp>
      <p:pic>
        <p:nvPicPr>
          <p:cNvPr id="20" name="Picture 4" descr="http://www.gstcouncil.org/blog/wp-content/uploads/2012/09/GSTC_square-logo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60" y="836712"/>
            <a:ext cx="847652" cy="90868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8"/>
          <p:cNvSpPr txBox="1"/>
          <p:nvPr/>
        </p:nvSpPr>
        <p:spPr>
          <a:xfrm>
            <a:off x="386418" y="1844824"/>
            <a:ext cx="8353425" cy="19236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200" b="1" dirty="0" err="1"/>
              <a:t>Applied</a:t>
            </a:r>
            <a:r>
              <a:rPr lang="it-IT" sz="2200" b="1" dirty="0"/>
              <a:t> Tools:</a:t>
            </a:r>
          </a:p>
          <a:p>
            <a:pPr>
              <a:defRPr/>
            </a:pPr>
            <a:endParaRPr lang="it-IT" sz="300" b="1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/>
              <a:t>GSTC Module-introduction and advanced level programs for tourism professionals or </a:t>
            </a:r>
            <a:r>
              <a:rPr lang="en-US" sz="2200" dirty="0" smtClean="0"/>
              <a:t>educators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3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/>
              <a:t>Developing train the trainer auditor </a:t>
            </a:r>
            <a:r>
              <a:rPr lang="en-US" sz="2200" dirty="0" smtClean="0"/>
              <a:t>program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3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/>
              <a:t>Partnerships with universities</a:t>
            </a:r>
            <a:endParaRPr lang="it-IT" sz="2200" dirty="0"/>
          </a:p>
        </p:txBody>
      </p:sp>
      <p:sp>
        <p:nvSpPr>
          <p:cNvPr id="14" name="CasellaDiTesto 10"/>
          <p:cNvSpPr txBox="1"/>
          <p:nvPr/>
        </p:nvSpPr>
        <p:spPr>
          <a:xfrm>
            <a:off x="395288" y="3933056"/>
            <a:ext cx="8208962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200" b="1" dirty="0" err="1"/>
              <a:t>Challenges</a:t>
            </a:r>
            <a:r>
              <a:rPr lang="it-IT" sz="2200" b="1" dirty="0"/>
              <a:t>:</a:t>
            </a:r>
          </a:p>
          <a:p>
            <a:pPr>
              <a:defRPr/>
            </a:pPr>
            <a:endParaRPr lang="it-IT" sz="300" b="1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/>
              <a:t>Financial resources to continue to develop and update </a:t>
            </a:r>
            <a:r>
              <a:rPr lang="en-US" sz="2200" dirty="0" smtClean="0"/>
              <a:t>materials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3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/>
              <a:t>Network to understand what has already been produced, not reinventing the </a:t>
            </a:r>
            <a:r>
              <a:rPr lang="en-US" sz="2200" dirty="0" smtClean="0"/>
              <a:t>wheel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3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/>
              <a:t>Diverse needs present, professional development and development for new professions (students etc</a:t>
            </a:r>
            <a:r>
              <a:rPr lang="en-US" sz="2200" dirty="0" smtClean="0"/>
              <a:t>.)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3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dirty="0"/>
              <a:t>Widespread support from the tourism industry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47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Presentazione su schermo (4:3)</PresentationFormat>
  <Paragraphs>39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Annalisa</dc:creator>
  <cp:lastModifiedBy>Annalisa</cp:lastModifiedBy>
  <cp:revision>1</cp:revision>
  <dcterms:created xsi:type="dcterms:W3CDTF">2013-03-15T08:54:13Z</dcterms:created>
  <dcterms:modified xsi:type="dcterms:W3CDTF">2013-03-15T08:55:13Z</dcterms:modified>
</cp:coreProperties>
</file>