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stinet.eu/portal_map?lat_center=46.34692761055676&amp;lon_center=10.546875&amp;map_zoom=6&amp;map_engine=google&amp;base_layer=satellite&amp;geo_types:list=symbol446&amp;country=&amp;path=&amp;geo_query=Alpine%20Pearls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5796136" y="974338"/>
            <a:ext cx="21602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Alpine </a:t>
            </a:r>
            <a:r>
              <a:rPr lang="it-IT" sz="4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Pearls</a:t>
            </a:r>
            <a:endParaRPr lang="it-IT" sz="48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5496" y="5345921"/>
            <a:ext cx="435555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err="1" smtClean="0"/>
              <a:t>Karmen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Mentil</a:t>
            </a:r>
            <a:endParaRPr lang="it-IT" sz="3200" b="1" dirty="0" smtClean="0"/>
          </a:p>
          <a:p>
            <a:pPr algn="ctr"/>
            <a:r>
              <a:rPr lang="de-AT" sz="2400" b="1" dirty="0"/>
              <a:t>ÖAR Regionalberatung </a:t>
            </a:r>
            <a:r>
              <a:rPr lang="de-AT" sz="2400" b="1" dirty="0" smtClean="0"/>
              <a:t>GmbH</a:t>
            </a:r>
          </a:p>
          <a:p>
            <a:pPr algn="ctr"/>
            <a:r>
              <a:rPr lang="de-AT" sz="2000" dirty="0"/>
              <a:t>mentil@oear.at</a:t>
            </a:r>
            <a:endParaRPr lang="it-IT" sz="2000" dirty="0"/>
          </a:p>
        </p:txBody>
      </p:sp>
      <p:grpSp>
        <p:nvGrpSpPr>
          <p:cNvPr id="11" name="Gruppo 10"/>
          <p:cNvGrpSpPr/>
          <p:nvPr/>
        </p:nvGrpSpPr>
        <p:grpSpPr>
          <a:xfrm>
            <a:off x="107505" y="44640"/>
            <a:ext cx="8944656" cy="584775"/>
            <a:chOff x="107505" y="188640"/>
            <a:chExt cx="8944656" cy="584775"/>
          </a:xfrm>
          <a:noFill/>
        </p:grpSpPr>
        <p:sp>
          <p:nvSpPr>
            <p:cNvPr id="12" name="CasellaDiTesto 11"/>
            <p:cNvSpPr txBox="1"/>
            <p:nvPr/>
          </p:nvSpPr>
          <p:spPr>
            <a:xfrm>
              <a:off x="107505" y="188640"/>
              <a:ext cx="8944656" cy="584775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3399"/>
                  </a:solidFill>
                  <a:latin typeface="Arial" pitchFamily="34" charset="0"/>
                  <a:cs typeface="Arial" pitchFamily="34" charset="0"/>
                </a:rPr>
                <a:t>     </a:t>
              </a:r>
            </a:p>
            <a:p>
              <a:pPr algn="ctr"/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Sustainable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Tourism Networking in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Europe</a:t>
              </a:r>
              <a:endParaRPr lang="it-IT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lephant" pitchFamily="18" charset="0"/>
              </a:endParaRPr>
            </a:p>
            <a:p>
              <a:pPr algn="ctr"/>
              <a:endParaRPr lang="en-US" sz="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3" name="Picture 4" descr="http://destinet.eu/images/ecotrans-logo-web-400px.jpg-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260632"/>
              <a:ext cx="1943907" cy="432064"/>
            </a:xfrm>
            <a:prstGeom prst="rect">
              <a:avLst/>
            </a:prstGeom>
            <a:grpFill/>
            <a:ln w="28575">
              <a:noFill/>
            </a:ln>
            <a:extLst/>
          </p:spPr>
        </p:pic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260632"/>
              <a:ext cx="1190652" cy="432048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  <a:extLst/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40" y="1052632"/>
            <a:ext cx="3231948" cy="3988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:\Users\Annalisa\Desktop\ecotrans annalisa\ITB\power point\Alpine pearls\Pferdeschlitten0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398" y="3969200"/>
            <a:ext cx="3779747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://destinet.eu/images/OAR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667" y="3573016"/>
            <a:ext cx="2520280" cy="1584176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80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alternativasostenibile.it/archivio/2012/02/09/images/Logo_Alpine-pearl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927" y="869811"/>
            <a:ext cx="1061925" cy="796444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3419872" y="764704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Alpine </a:t>
            </a:r>
            <a:r>
              <a:rPr lang="it-IT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Pearls</a:t>
            </a:r>
            <a:endParaRPr lang="it-IT" sz="44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51520" y="4149080"/>
            <a:ext cx="511256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err="1" smtClean="0"/>
              <a:t>Members</a:t>
            </a:r>
            <a:r>
              <a:rPr lang="it-IT" sz="2200" b="1" dirty="0" smtClean="0"/>
              <a:t>:</a:t>
            </a:r>
          </a:p>
          <a:p>
            <a:endParaRPr lang="it-IT" sz="3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200" dirty="0" smtClean="0"/>
              <a:t>28 </a:t>
            </a:r>
            <a:r>
              <a:rPr lang="en-US" sz="2200" dirty="0"/>
              <a:t>tourism </a:t>
            </a:r>
            <a:r>
              <a:rPr lang="en-US" sz="2200" dirty="0" smtClean="0"/>
              <a:t>municipalities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3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3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Direct </a:t>
            </a:r>
            <a:r>
              <a:rPr lang="en-US" sz="2200" dirty="0"/>
              <a:t>contact or involvement with the </a:t>
            </a:r>
            <a:r>
              <a:rPr lang="en-US" sz="2200" dirty="0" smtClean="0"/>
              <a:t>businesses, cooperation </a:t>
            </a:r>
            <a:r>
              <a:rPr lang="en-US" sz="2200" dirty="0"/>
              <a:t>activities with partners like KTM (for E-Bikes), OEBB and DB (for train services), and </a:t>
            </a:r>
            <a:r>
              <a:rPr lang="en-US" sz="2200" dirty="0" smtClean="0"/>
              <a:t>other </a:t>
            </a:r>
            <a:r>
              <a:rPr lang="en-US" sz="2200" dirty="0"/>
              <a:t>industry partners. </a:t>
            </a:r>
            <a:endParaRPr lang="it-IT" sz="22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596522" y="1340768"/>
            <a:ext cx="299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smtClean="0"/>
              <a:t>www.alpine-pearls.com</a:t>
            </a:r>
            <a:endParaRPr lang="it-IT" sz="2000" i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51520" y="1789073"/>
            <a:ext cx="8712659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err="1" smtClean="0"/>
              <a:t>Main</a:t>
            </a:r>
            <a:r>
              <a:rPr lang="it-IT" sz="2200" b="1" dirty="0" smtClean="0"/>
              <a:t> </a:t>
            </a:r>
            <a:r>
              <a:rPr lang="it-IT" sz="2200" b="1" dirty="0" err="1"/>
              <a:t>A</a:t>
            </a:r>
            <a:r>
              <a:rPr lang="it-IT" sz="2200" b="1" dirty="0" err="1" smtClean="0"/>
              <a:t>chievements</a:t>
            </a:r>
            <a:r>
              <a:rPr lang="it-IT" sz="2200" b="1" dirty="0" smtClean="0"/>
              <a:t>:</a:t>
            </a:r>
          </a:p>
          <a:p>
            <a:pPr marL="342900" indent="-342900">
              <a:buFont typeface="Arial" pitchFamily="34" charset="0"/>
              <a:buChar char="•"/>
            </a:pPr>
            <a:endParaRPr lang="it-IT" sz="3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/>
              <a:t>Alpine Pearls promotes and communicates sustainable tourism with environmentally-friendly mobility. The association’s 28 members profit from the professional communication </a:t>
            </a:r>
            <a:r>
              <a:rPr lang="en-US" sz="2200" dirty="0" smtClean="0"/>
              <a:t>activities and shared experiences</a:t>
            </a:r>
            <a:endParaRPr lang="en-US" sz="3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3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Alpine </a:t>
            </a:r>
            <a:r>
              <a:rPr lang="en-US" sz="2200" dirty="0"/>
              <a:t>Pearls has successfully formed a strong European tourism brand for eco-holidays</a:t>
            </a:r>
            <a:r>
              <a:rPr lang="en-US" sz="2200" dirty="0" smtClean="0"/>
              <a:t>.</a:t>
            </a:r>
            <a:endParaRPr lang="it-IT" sz="2200" b="1" dirty="0" smtClean="0"/>
          </a:p>
        </p:txBody>
      </p:sp>
      <p:pic>
        <p:nvPicPr>
          <p:cNvPr id="11" name="Picture 4" descr="http://destinet.eu/images/alpine%20pearls%20map.JPG">
            <a:hlinkClick r:id="rId3" tooltip="Alpine Pearls on the DestiNet Atlas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509" y="4149080"/>
            <a:ext cx="349986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uppo 11"/>
          <p:cNvGrpSpPr/>
          <p:nvPr/>
        </p:nvGrpSpPr>
        <p:grpSpPr>
          <a:xfrm>
            <a:off x="107505" y="44640"/>
            <a:ext cx="8944656" cy="584775"/>
            <a:chOff x="107505" y="188640"/>
            <a:chExt cx="8944656" cy="584775"/>
          </a:xfrm>
          <a:noFill/>
        </p:grpSpPr>
        <p:sp>
          <p:nvSpPr>
            <p:cNvPr id="13" name="CasellaDiTesto 12"/>
            <p:cNvSpPr txBox="1"/>
            <p:nvPr/>
          </p:nvSpPr>
          <p:spPr>
            <a:xfrm>
              <a:off x="107505" y="188640"/>
              <a:ext cx="8944656" cy="584775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3399"/>
                  </a:solidFill>
                  <a:latin typeface="Arial" pitchFamily="34" charset="0"/>
                  <a:cs typeface="Arial" pitchFamily="34" charset="0"/>
                </a:rPr>
                <a:t>     </a:t>
              </a:r>
            </a:p>
            <a:p>
              <a:pPr algn="ctr"/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Sustainable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Tourism Networking in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Europe</a:t>
              </a:r>
              <a:endParaRPr lang="it-IT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lephant" pitchFamily="18" charset="0"/>
              </a:endParaRPr>
            </a:p>
            <a:p>
              <a:pPr algn="ctr"/>
              <a:endParaRPr lang="en-US" sz="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4" name="Picture 4" descr="http://destinet.eu/images/ecotrans-logo-web-400px.jpg-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260632"/>
              <a:ext cx="1943907" cy="432064"/>
            </a:xfrm>
            <a:prstGeom prst="rect">
              <a:avLst/>
            </a:prstGeom>
            <a:grpFill/>
            <a:ln w="28575">
              <a:noFill/>
            </a:ln>
            <a:extLst/>
          </p:spPr>
        </p:pic>
        <p:pic>
          <p:nvPicPr>
            <p:cNvPr id="15" name="Picture 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260632"/>
              <a:ext cx="1190652" cy="432048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  <a:extLst/>
          </p:spPr>
        </p:pic>
      </p:grpSp>
    </p:spTree>
    <p:extLst>
      <p:ext uri="{BB962C8B-B14F-4D97-AF65-F5344CB8AC3E}">
        <p14:creationId xmlns:p14="http://schemas.microsoft.com/office/powerpoint/2010/main" val="34289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395536" y="1835239"/>
            <a:ext cx="842462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err="1" smtClean="0"/>
              <a:t>Applied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tools</a:t>
            </a:r>
            <a:r>
              <a:rPr lang="it-IT" sz="2200" b="1" dirty="0" smtClean="0"/>
              <a:t> : </a:t>
            </a:r>
          </a:p>
          <a:p>
            <a:endParaRPr lang="it-IT" sz="3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/>
              <a:t>T</a:t>
            </a:r>
            <a:r>
              <a:rPr lang="en-US" sz="2200" dirty="0" smtClean="0"/>
              <a:t>raining</a:t>
            </a:r>
            <a:r>
              <a:rPr lang="en-US" sz="2200" dirty="0"/>
              <a:t>: </a:t>
            </a:r>
            <a:r>
              <a:rPr lang="en-US" sz="2200" dirty="0" smtClean="0"/>
              <a:t>workshops</a:t>
            </a:r>
            <a:r>
              <a:rPr lang="en-US" sz="2200" dirty="0"/>
              <a:t>, study visits, manuals, </a:t>
            </a:r>
            <a:r>
              <a:rPr lang="en-US" sz="2200" dirty="0" err="1" smtClean="0"/>
              <a:t>etc</a:t>
            </a:r>
            <a:endParaRPr lang="en-US" sz="2200" dirty="0" smtClean="0"/>
          </a:p>
          <a:p>
            <a:pPr marL="342900" indent="-342900">
              <a:buFont typeface="Arial" pitchFamily="34" charset="0"/>
              <a:buChar char="•"/>
            </a:pPr>
            <a:endParaRPr lang="it-IT" sz="3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200" dirty="0"/>
              <a:t>Certification and monitoring: criteria control via external control </a:t>
            </a:r>
            <a:r>
              <a:rPr lang="en-GB" sz="2200" dirty="0" smtClean="0"/>
              <a:t>body</a:t>
            </a:r>
          </a:p>
          <a:p>
            <a:pPr marL="342900" indent="-342900">
              <a:buFont typeface="Arial" pitchFamily="34" charset="0"/>
              <a:buChar char="•"/>
            </a:pPr>
            <a:endParaRPr lang="it-IT" sz="3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/>
              <a:t>Marketing: </a:t>
            </a:r>
            <a:r>
              <a:rPr lang="en-US" sz="2200" dirty="0" smtClean="0"/>
              <a:t>image </a:t>
            </a:r>
            <a:r>
              <a:rPr lang="en-US" sz="2200" dirty="0"/>
              <a:t>campaigns, media work, PR, internet incl. campaigns and social </a:t>
            </a:r>
            <a:r>
              <a:rPr lang="en-US" sz="2200" dirty="0" smtClean="0"/>
              <a:t>media</a:t>
            </a:r>
            <a:endParaRPr lang="it-IT" sz="22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95536" y="4211503"/>
            <a:ext cx="82089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err="1" smtClean="0"/>
              <a:t>Challenges</a:t>
            </a:r>
            <a:r>
              <a:rPr lang="it-IT" sz="2200" b="1" dirty="0" smtClean="0"/>
              <a:t>: </a:t>
            </a:r>
          </a:p>
          <a:p>
            <a:endParaRPr lang="it-IT" sz="3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Improving </a:t>
            </a:r>
            <a:r>
              <a:rPr lang="en-US" sz="2200" dirty="0"/>
              <a:t>quality standards and tourism offer of soft mobility in our </a:t>
            </a:r>
            <a:r>
              <a:rPr lang="en-US" sz="2200" dirty="0" smtClean="0"/>
              <a:t>pearls</a:t>
            </a:r>
          </a:p>
          <a:p>
            <a:pPr marL="342900" indent="-342900">
              <a:buFont typeface="Arial" pitchFamily="34" charset="0"/>
              <a:buChar char="•"/>
            </a:pPr>
            <a:endParaRPr lang="it-IT" sz="3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Building-up </a:t>
            </a:r>
            <a:r>
              <a:rPr lang="en-US" sz="2200" dirty="0"/>
              <a:t>of intense cooperation with railway and bus </a:t>
            </a:r>
            <a:r>
              <a:rPr lang="en-US" sz="2200" dirty="0" smtClean="0"/>
              <a:t>companies</a:t>
            </a:r>
          </a:p>
          <a:p>
            <a:pPr marL="342900" indent="-342900">
              <a:buFont typeface="Arial" pitchFamily="34" charset="0"/>
              <a:buChar char="•"/>
            </a:pPr>
            <a:endParaRPr lang="it-IT" sz="3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Multiplying </a:t>
            </a:r>
            <a:r>
              <a:rPr lang="en-US" sz="2200" dirty="0"/>
              <a:t>the idea by tourism product development </a:t>
            </a:r>
            <a:r>
              <a:rPr lang="en-US" sz="2200" dirty="0" smtClean="0"/>
              <a:t>with the hotels and </a:t>
            </a:r>
            <a:r>
              <a:rPr lang="en-US" sz="2200" dirty="0"/>
              <a:t>enterprises </a:t>
            </a:r>
            <a:r>
              <a:rPr lang="en-US" sz="2200" dirty="0" smtClean="0"/>
              <a:t>in the pearls</a:t>
            </a:r>
            <a:endParaRPr lang="it-IT" sz="2200" dirty="0"/>
          </a:p>
        </p:txBody>
      </p:sp>
      <p:grpSp>
        <p:nvGrpSpPr>
          <p:cNvPr id="11" name="Gruppo 10"/>
          <p:cNvGrpSpPr/>
          <p:nvPr/>
        </p:nvGrpSpPr>
        <p:grpSpPr>
          <a:xfrm>
            <a:off x="107505" y="44640"/>
            <a:ext cx="8944656" cy="584775"/>
            <a:chOff x="107505" y="188640"/>
            <a:chExt cx="8944656" cy="584775"/>
          </a:xfrm>
          <a:noFill/>
        </p:grpSpPr>
        <p:sp>
          <p:nvSpPr>
            <p:cNvPr id="15" name="CasellaDiTesto 14"/>
            <p:cNvSpPr txBox="1"/>
            <p:nvPr/>
          </p:nvSpPr>
          <p:spPr>
            <a:xfrm>
              <a:off x="107505" y="188640"/>
              <a:ext cx="8944656" cy="584775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3399"/>
                  </a:solidFill>
                  <a:latin typeface="Arial" pitchFamily="34" charset="0"/>
                  <a:cs typeface="Arial" pitchFamily="34" charset="0"/>
                </a:rPr>
                <a:t>     </a:t>
              </a:r>
            </a:p>
            <a:p>
              <a:pPr algn="ctr"/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Sustainable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Tourism Networking in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Europe</a:t>
              </a:r>
              <a:endParaRPr lang="it-IT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lephant" pitchFamily="18" charset="0"/>
              </a:endParaRPr>
            </a:p>
            <a:p>
              <a:pPr algn="ctr"/>
              <a:endParaRPr lang="en-US" sz="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6" name="Picture 4" descr="http://destinet.eu/images/ecotrans-logo-web-400px.jpg-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260632"/>
              <a:ext cx="1943907" cy="432064"/>
            </a:xfrm>
            <a:prstGeom prst="rect">
              <a:avLst/>
            </a:prstGeom>
            <a:grpFill/>
            <a:ln w="28575">
              <a:noFill/>
            </a:ln>
            <a:extLst/>
          </p:spPr>
        </p:pic>
        <p:pic>
          <p:nvPicPr>
            <p:cNvPr id="17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260632"/>
              <a:ext cx="1190652" cy="432048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  <a:extLst/>
          </p:spPr>
        </p:pic>
      </p:grpSp>
      <p:pic>
        <p:nvPicPr>
          <p:cNvPr id="21" name="Picture 2" descr="http://www.alternativasostenibile.it/archivio/2012/02/09/images/Logo_Alpine-pearl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927" y="869811"/>
            <a:ext cx="1061925" cy="796444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CasellaDiTesto 21"/>
          <p:cNvSpPr txBox="1"/>
          <p:nvPr/>
        </p:nvSpPr>
        <p:spPr>
          <a:xfrm>
            <a:off x="3419872" y="764704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Alpine </a:t>
            </a:r>
            <a:r>
              <a:rPr lang="it-IT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Pearls</a:t>
            </a:r>
            <a:endParaRPr lang="it-IT" sz="44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3596522" y="1340768"/>
            <a:ext cx="299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smtClean="0"/>
              <a:t>www.alpine-pearls.com</a:t>
            </a:r>
            <a:endParaRPr lang="it-IT" sz="2000" i="1" dirty="0"/>
          </a:p>
        </p:txBody>
      </p:sp>
    </p:spTree>
    <p:extLst>
      <p:ext uri="{BB962C8B-B14F-4D97-AF65-F5344CB8AC3E}">
        <p14:creationId xmlns:p14="http://schemas.microsoft.com/office/powerpoint/2010/main" val="123089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Presentazione su schermo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Annalisa</dc:creator>
  <cp:lastModifiedBy>Annalisa</cp:lastModifiedBy>
  <cp:revision>1</cp:revision>
  <dcterms:created xsi:type="dcterms:W3CDTF">2013-03-15T09:18:59Z</dcterms:created>
  <dcterms:modified xsi:type="dcterms:W3CDTF">2013-03-15T09:19:24Z</dcterms:modified>
</cp:coreProperties>
</file>