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nnalisa\Desktop\ecotrans annalisa\ITB\power point\oar - danube\Reiner_englisch-e12759087833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2919514" cy="367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4748163" y="1052736"/>
            <a:ext cx="4216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TransDanube</a:t>
            </a:r>
            <a:endParaRPr lang="it-IT" sz="40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95536" y="5085184"/>
            <a:ext cx="3312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Karl Reiner </a:t>
            </a:r>
            <a:endParaRPr lang="en-US" sz="3200" b="1" dirty="0" smtClean="0"/>
          </a:p>
          <a:p>
            <a:pPr algn="ctr"/>
            <a:r>
              <a:rPr lang="en-US" sz="2400" b="1" dirty="0"/>
              <a:t>Ö</a:t>
            </a:r>
            <a:r>
              <a:rPr lang="en-US" sz="2400" b="1" dirty="0" smtClean="0"/>
              <a:t>AR </a:t>
            </a:r>
            <a:r>
              <a:rPr lang="en-US" sz="2400" b="1" dirty="0"/>
              <a:t>Regional Consulting</a:t>
            </a:r>
            <a:endParaRPr lang="it-IT" sz="2400" b="1" dirty="0"/>
          </a:p>
          <a:p>
            <a:pPr algn="ctr"/>
            <a:r>
              <a:rPr lang="it-IT" sz="2000" dirty="0" err="1" smtClean="0"/>
              <a:t>Tourism</a:t>
            </a:r>
            <a:r>
              <a:rPr lang="it-IT" sz="2000" dirty="0" smtClean="0"/>
              <a:t> </a:t>
            </a:r>
            <a:r>
              <a:rPr lang="it-IT" sz="2000" dirty="0" err="1" smtClean="0"/>
              <a:t>department</a:t>
            </a:r>
            <a:endParaRPr lang="it-IT" sz="2000" dirty="0" smtClean="0"/>
          </a:p>
          <a:p>
            <a:pPr algn="ctr"/>
            <a:r>
              <a:rPr lang="it-IT" sz="2000" dirty="0" smtClean="0"/>
              <a:t>reiner@oear.at</a:t>
            </a:r>
            <a:endParaRPr lang="it-IT" sz="2000" dirty="0"/>
          </a:p>
        </p:txBody>
      </p:sp>
      <p:grpSp>
        <p:nvGrpSpPr>
          <p:cNvPr id="11" name="Gruppo 10"/>
          <p:cNvGrpSpPr/>
          <p:nvPr/>
        </p:nvGrpSpPr>
        <p:grpSpPr>
          <a:xfrm>
            <a:off x="107505" y="44640"/>
            <a:ext cx="8944656" cy="584775"/>
            <a:chOff x="107505" y="188640"/>
            <a:chExt cx="8944656" cy="584775"/>
          </a:xfrm>
          <a:noFill/>
        </p:grpSpPr>
        <p:sp>
          <p:nvSpPr>
            <p:cNvPr id="12" name="CasellaDiTesto 11"/>
            <p:cNvSpPr txBox="1"/>
            <p:nvPr/>
          </p:nvSpPr>
          <p:spPr>
            <a:xfrm>
              <a:off x="107505" y="188640"/>
              <a:ext cx="8944656" cy="584775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3399"/>
                  </a:solidFill>
                  <a:latin typeface="Arial" pitchFamily="34" charset="0"/>
                  <a:cs typeface="Arial" pitchFamily="34" charset="0"/>
                </a:rPr>
                <a:t>     </a:t>
              </a:r>
            </a:p>
            <a:p>
              <a:pPr algn="ctr"/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Sustainable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Tourism Networking in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Europe</a:t>
              </a:r>
              <a:endParaRPr lang="it-IT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lephant" pitchFamily="18" charset="0"/>
              </a:endParaRPr>
            </a:p>
            <a:p>
              <a:pPr algn="ctr"/>
              <a:endParaRPr lang="en-US" sz="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3" name="Picture 4" descr="http://destinet.eu/images/ecotrans-logo-web-400px.jpg-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260632"/>
              <a:ext cx="1943907" cy="432064"/>
            </a:xfrm>
            <a:prstGeom prst="rect">
              <a:avLst/>
            </a:prstGeom>
            <a:grpFill/>
            <a:ln w="28575">
              <a:noFill/>
            </a:ln>
            <a:extLst/>
          </p:spPr>
        </p:pic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260632"/>
              <a:ext cx="1190652" cy="432048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  <a:extLst/>
          </p:spPr>
        </p:pic>
      </p:grpSp>
      <p:pic>
        <p:nvPicPr>
          <p:cNvPr id="13314" name="Picture 2" descr="http://www.vacanzejournal.it/wp-content/uploads/2011/03/Danubio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264" y="3933056"/>
            <a:ext cx="3988367" cy="2632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destinet.eu/images/OAR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667" y="3284984"/>
            <a:ext cx="2520280" cy="1584176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341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Grafi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925040"/>
            <a:ext cx="2592287" cy="60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2915816" y="836712"/>
            <a:ext cx="6136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Soft-Mobility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&amp; Tourism in the Danube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Area</a:t>
            </a:r>
          </a:p>
          <a:p>
            <a:pPr algn="ctr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Lead Partner Environmental Agency</a:t>
            </a:r>
            <a:endParaRPr lang="it-IT" sz="24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07824" y="1531158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smtClean="0"/>
              <a:t>www.transdanube.eu</a:t>
            </a:r>
            <a:endParaRPr lang="it-IT" sz="2000" i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359533" y="4955103"/>
            <a:ext cx="378041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err="1" smtClean="0"/>
              <a:t>Members</a:t>
            </a:r>
            <a:r>
              <a:rPr lang="it-IT" sz="2200" b="1" dirty="0" smtClean="0"/>
              <a:t>:</a:t>
            </a:r>
          </a:p>
          <a:p>
            <a:endParaRPr lang="it-IT" sz="12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13 Project Partners,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more than </a:t>
            </a:r>
            <a:r>
              <a:rPr lang="en-US" sz="2400" dirty="0"/>
              <a:t>25 </a:t>
            </a:r>
            <a:r>
              <a:rPr lang="en-US" sz="2400" dirty="0" smtClean="0"/>
              <a:t>Observers</a:t>
            </a:r>
            <a:endParaRPr lang="it-IT" sz="2400" b="1" dirty="0" smtClean="0"/>
          </a:p>
        </p:txBody>
      </p:sp>
      <p:sp>
        <p:nvSpPr>
          <p:cNvPr id="15" name="CasellaDiTesto 14"/>
          <p:cNvSpPr txBox="1"/>
          <p:nvPr/>
        </p:nvSpPr>
        <p:spPr>
          <a:xfrm>
            <a:off x="323529" y="1931268"/>
            <a:ext cx="872863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err="1" smtClean="0"/>
              <a:t>Main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Achievements</a:t>
            </a:r>
            <a:r>
              <a:rPr lang="it-IT" sz="2200" b="1" dirty="0" smtClean="0"/>
              <a:t>:</a:t>
            </a:r>
          </a:p>
          <a:p>
            <a:endParaRPr lang="it-IT" sz="12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Environmentally </a:t>
            </a:r>
            <a:r>
              <a:rPr lang="en-US" sz="2400" dirty="0"/>
              <a:t>friendly modes of transport in order to improve the accessibility and facilitate the concept of sustainable tourism in the whole Danube region</a:t>
            </a:r>
            <a:r>
              <a:rPr lang="en-US" sz="24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err="1" smtClean="0"/>
              <a:t>Intersectorial</a:t>
            </a:r>
            <a:r>
              <a:rPr lang="en-US" sz="2400" dirty="0" smtClean="0"/>
              <a:t> </a:t>
            </a:r>
            <a:r>
              <a:rPr lang="en-US" sz="2400" dirty="0"/>
              <a:t>approach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combining </a:t>
            </a:r>
            <a:r>
              <a:rPr lang="en-US" sz="2400" dirty="0"/>
              <a:t>the transport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and </a:t>
            </a:r>
            <a:r>
              <a:rPr lang="en-US" sz="2400" dirty="0"/>
              <a:t>the tourism </a:t>
            </a:r>
            <a:r>
              <a:rPr lang="en-US" sz="2400" dirty="0" smtClean="0"/>
              <a:t>sector</a:t>
            </a:r>
            <a:endParaRPr lang="it-IT" sz="2400" dirty="0"/>
          </a:p>
        </p:txBody>
      </p:sp>
      <p:grpSp>
        <p:nvGrpSpPr>
          <p:cNvPr id="13" name="Gruppo 12"/>
          <p:cNvGrpSpPr/>
          <p:nvPr/>
        </p:nvGrpSpPr>
        <p:grpSpPr>
          <a:xfrm>
            <a:off x="107505" y="44640"/>
            <a:ext cx="8944656" cy="584775"/>
            <a:chOff x="107505" y="188640"/>
            <a:chExt cx="8944656" cy="584775"/>
          </a:xfrm>
          <a:noFill/>
        </p:grpSpPr>
        <p:sp>
          <p:nvSpPr>
            <p:cNvPr id="17" name="CasellaDiTesto 16"/>
            <p:cNvSpPr txBox="1"/>
            <p:nvPr/>
          </p:nvSpPr>
          <p:spPr>
            <a:xfrm>
              <a:off x="107505" y="188640"/>
              <a:ext cx="8944656" cy="584775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3399"/>
                  </a:solidFill>
                  <a:latin typeface="Arial" pitchFamily="34" charset="0"/>
                  <a:cs typeface="Arial" pitchFamily="34" charset="0"/>
                </a:rPr>
                <a:t>     </a:t>
              </a:r>
            </a:p>
            <a:p>
              <a:pPr algn="ctr"/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Sustainable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Tourism Networking in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Europe</a:t>
              </a:r>
              <a:endParaRPr lang="it-IT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lephant" pitchFamily="18" charset="0"/>
              </a:endParaRPr>
            </a:p>
            <a:p>
              <a:pPr algn="ctr"/>
              <a:endParaRPr lang="en-US" sz="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8" name="Picture 4" descr="http://destinet.eu/images/ecotrans-logo-web-400px.jpg-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260632"/>
              <a:ext cx="1943907" cy="432064"/>
            </a:xfrm>
            <a:prstGeom prst="rect">
              <a:avLst/>
            </a:prstGeom>
            <a:grpFill/>
            <a:ln w="28575">
              <a:noFill/>
            </a:ln>
            <a:extLst/>
          </p:spPr>
        </p:pic>
        <p:pic>
          <p:nvPicPr>
            <p:cNvPr id="19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260632"/>
              <a:ext cx="1190652" cy="432048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  <a:extLst/>
          </p:spPr>
        </p:pic>
      </p:grp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17032"/>
            <a:ext cx="4142978" cy="269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647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683568" y="2132856"/>
            <a:ext cx="417646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err="1" smtClean="0"/>
              <a:t>Applied</a:t>
            </a:r>
            <a:r>
              <a:rPr lang="it-IT" sz="2200" b="1" dirty="0" smtClean="0"/>
              <a:t> Tools:</a:t>
            </a:r>
          </a:p>
          <a:p>
            <a:endParaRPr lang="it-IT" sz="12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400" dirty="0"/>
              <a:t>Guideline State of the </a:t>
            </a:r>
            <a:r>
              <a:rPr lang="en-US" sz="2400" dirty="0" smtClean="0"/>
              <a:t>Art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it-IT" sz="8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400" dirty="0"/>
              <a:t>Good Practice </a:t>
            </a:r>
            <a:r>
              <a:rPr lang="en-US" sz="2400" dirty="0" smtClean="0"/>
              <a:t>Collection</a:t>
            </a:r>
            <a:endParaRPr lang="it-IT" sz="24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83568" y="4216439"/>
            <a:ext cx="6840760" cy="200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err="1" smtClean="0"/>
              <a:t>Challenges</a:t>
            </a:r>
            <a:r>
              <a:rPr lang="it-IT" sz="2200" b="1" dirty="0" smtClean="0"/>
              <a:t>:</a:t>
            </a:r>
          </a:p>
          <a:p>
            <a:endParaRPr lang="it-IT" sz="12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/>
              <a:t>Different </a:t>
            </a:r>
            <a:r>
              <a:rPr lang="en-US" sz="2400" dirty="0" smtClean="0"/>
              <a:t>experience/status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it-IT" sz="8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 smtClean="0"/>
              <a:t>Finding </a:t>
            </a:r>
            <a:r>
              <a:rPr lang="en-US" sz="2400" dirty="0"/>
              <a:t>the right partners for </a:t>
            </a:r>
            <a:r>
              <a:rPr lang="en-US" sz="2400" dirty="0" smtClean="0"/>
              <a:t>implementation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it-IT" sz="8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dirty="0" smtClean="0"/>
              <a:t>Financial means</a:t>
            </a:r>
            <a:endParaRPr lang="it-IT" sz="2400" dirty="0"/>
          </a:p>
        </p:txBody>
      </p:sp>
      <p:pic>
        <p:nvPicPr>
          <p:cNvPr id="15" name="Grafi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925040"/>
            <a:ext cx="2592287" cy="60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asellaDiTesto 15"/>
          <p:cNvSpPr txBox="1"/>
          <p:nvPr/>
        </p:nvSpPr>
        <p:spPr>
          <a:xfrm>
            <a:off x="2915816" y="836712"/>
            <a:ext cx="6136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Soft-Mobility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&amp; Tourism in the Danube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Area</a:t>
            </a:r>
          </a:p>
          <a:p>
            <a:pPr algn="ctr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Lead Partner Environmental Agency</a:t>
            </a:r>
            <a:endParaRPr lang="it-IT" sz="24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4507824" y="1531158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smtClean="0"/>
              <a:t>www.transdanube.eu</a:t>
            </a:r>
            <a:endParaRPr lang="it-IT" sz="2000" i="1" dirty="0"/>
          </a:p>
        </p:txBody>
      </p:sp>
      <p:grpSp>
        <p:nvGrpSpPr>
          <p:cNvPr id="18" name="Gruppo 17"/>
          <p:cNvGrpSpPr/>
          <p:nvPr/>
        </p:nvGrpSpPr>
        <p:grpSpPr>
          <a:xfrm>
            <a:off x="107505" y="44640"/>
            <a:ext cx="8944656" cy="584775"/>
            <a:chOff x="107505" y="188640"/>
            <a:chExt cx="8944656" cy="584775"/>
          </a:xfrm>
          <a:noFill/>
        </p:grpSpPr>
        <p:sp>
          <p:nvSpPr>
            <p:cNvPr id="19" name="CasellaDiTesto 18"/>
            <p:cNvSpPr txBox="1"/>
            <p:nvPr/>
          </p:nvSpPr>
          <p:spPr>
            <a:xfrm>
              <a:off x="107505" y="188640"/>
              <a:ext cx="8944656" cy="584775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3399"/>
                  </a:solidFill>
                  <a:latin typeface="Arial" pitchFamily="34" charset="0"/>
                  <a:cs typeface="Arial" pitchFamily="34" charset="0"/>
                </a:rPr>
                <a:t>     </a:t>
              </a:r>
            </a:p>
            <a:p>
              <a:pPr algn="ctr"/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Sustainable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Tourism Networking in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Europe</a:t>
              </a:r>
              <a:endParaRPr lang="it-IT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lephant" pitchFamily="18" charset="0"/>
              </a:endParaRPr>
            </a:p>
            <a:p>
              <a:pPr algn="ctr"/>
              <a:endParaRPr lang="en-US" sz="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4" name="Picture 4" descr="http://destinet.eu/images/ecotrans-logo-web-400px.jpg-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260632"/>
              <a:ext cx="1943907" cy="432064"/>
            </a:xfrm>
            <a:prstGeom prst="rect">
              <a:avLst/>
            </a:prstGeom>
            <a:grpFill/>
            <a:ln w="28575">
              <a:noFill/>
            </a:ln>
            <a:extLst/>
          </p:spPr>
        </p:pic>
        <p:pic>
          <p:nvPicPr>
            <p:cNvPr id="25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260632"/>
              <a:ext cx="1190652" cy="432048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  <a:extLst/>
          </p:spPr>
        </p:pic>
      </p:grpSp>
    </p:spTree>
    <p:extLst>
      <p:ext uri="{BB962C8B-B14F-4D97-AF65-F5344CB8AC3E}">
        <p14:creationId xmlns:p14="http://schemas.microsoft.com/office/powerpoint/2010/main" val="7457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Presentazione su schermo (4:3)</PresentationFormat>
  <Paragraphs>40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Annalisa</dc:creator>
  <cp:lastModifiedBy>Annalisa</cp:lastModifiedBy>
  <cp:revision>1</cp:revision>
  <dcterms:created xsi:type="dcterms:W3CDTF">2013-03-15T09:05:36Z</dcterms:created>
  <dcterms:modified xsi:type="dcterms:W3CDTF">2013-03-15T09:06:01Z</dcterms:modified>
</cp:coreProperties>
</file>