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5" d="100"/>
          <a:sy n="35" d="100"/>
        </p:scale>
        <p:origin x="-13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15/03/2013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15/03/2013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15/03/2013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15/03/2013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t>15/03/2013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F49D355-16BD-4E45-BD9A-5EA878CF7CBD}" type="datetimeFigureOut">
              <a:rPr lang="it-IT" smtClean="0"/>
              <a:t>15/03/2013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F49D355-16BD-4E45-BD9A-5EA878CF7CBD}" type="datetimeFigureOut">
              <a:rPr lang="it-IT" smtClean="0"/>
              <a:t>15/03/2013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F49D355-16BD-4E45-BD9A-5EA878CF7CBD}" type="datetimeFigureOut">
              <a:rPr lang="it-IT" smtClean="0"/>
              <a:t>15/03/2013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t>15/03/2013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15/03/2013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15/03/2013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9D355-16BD-4E45-BD9A-5EA878CF7CBD}" type="datetimeFigureOut">
              <a:rPr lang="it-IT" smtClean="0"/>
              <a:t>15/03/2013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hyperlink" Target="http://destinet.eu/portal_map?lat_center=43.19716728250127&amp;lon_center=8.701171875&amp;map_zoom=4&amp;map_engine=google&amp;base_layer=hybrid&amp;geo_types:list=symbol921&amp;geo_types:list=symbol806&amp;geo_types:list=symbol906&amp;geo_types:list=symbol395&amp;geo_types:list=symbol446&amp;geo_types:list=symbol678&amp;geo_types:list=symbol984&amp;geo_types:list=symbol130&amp;geo_types:list=symbol683&amp;geo_types:list=symbol834&amp;geo_types:list=symbol930&amp;geo_types:list=symbol009&amp;geo_types:list=symbol338&amp;geo_types:list=symbol092&amp;country=&amp;path=&amp;geo_query=earth" TargetMode="External"/><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4247809" y="980728"/>
            <a:ext cx="4860695" cy="2369880"/>
          </a:xfrm>
          <a:prstGeom prst="rect">
            <a:avLst/>
          </a:prstGeom>
          <a:noFill/>
        </p:spPr>
        <p:txBody>
          <a:bodyPr wrap="square" rtlCol="0">
            <a:spAutoFit/>
          </a:bodyPr>
          <a:lstStyle/>
          <a:p>
            <a:pPr algn="ctr"/>
            <a:r>
              <a:rPr lang="en-US" sz="4000" b="1" dirty="0">
                <a:solidFill>
                  <a:schemeClr val="tx1">
                    <a:lumMod val="65000"/>
                    <a:lumOff val="35000"/>
                  </a:schemeClr>
                </a:solidFill>
                <a:latin typeface="Calibri" pitchFamily="34" charset="0"/>
              </a:rPr>
              <a:t>EARTH </a:t>
            </a:r>
            <a:endParaRPr lang="en-US" sz="4000" b="1" dirty="0" smtClean="0">
              <a:solidFill>
                <a:schemeClr val="tx1">
                  <a:lumMod val="65000"/>
                  <a:lumOff val="35000"/>
                </a:schemeClr>
              </a:solidFill>
              <a:latin typeface="Calibri" pitchFamily="34" charset="0"/>
            </a:endParaRPr>
          </a:p>
          <a:p>
            <a:pPr algn="ctr"/>
            <a:r>
              <a:rPr lang="en-US" sz="3600" b="1" dirty="0" smtClean="0">
                <a:solidFill>
                  <a:schemeClr val="tx1">
                    <a:lumMod val="65000"/>
                    <a:lumOff val="35000"/>
                  </a:schemeClr>
                </a:solidFill>
                <a:latin typeface="Calibri" pitchFamily="34" charset="0"/>
              </a:rPr>
              <a:t>European </a:t>
            </a:r>
            <a:r>
              <a:rPr lang="en-US" sz="3600" b="1" dirty="0">
                <a:solidFill>
                  <a:schemeClr val="tx1">
                    <a:lumMod val="65000"/>
                    <a:lumOff val="35000"/>
                  </a:schemeClr>
                </a:solidFill>
                <a:latin typeface="Calibri" pitchFamily="34" charset="0"/>
              </a:rPr>
              <a:t>Alliance of Responsible Tourism and </a:t>
            </a:r>
            <a:r>
              <a:rPr lang="en-US" sz="3600" b="1" dirty="0" smtClean="0">
                <a:solidFill>
                  <a:schemeClr val="tx1">
                    <a:lumMod val="65000"/>
                    <a:lumOff val="35000"/>
                  </a:schemeClr>
                </a:solidFill>
                <a:latin typeface="Calibri" pitchFamily="34" charset="0"/>
              </a:rPr>
              <a:t>Hospitality</a:t>
            </a:r>
            <a:endParaRPr lang="en-US" sz="4000" b="1" dirty="0">
              <a:solidFill>
                <a:schemeClr val="tx1">
                  <a:lumMod val="65000"/>
                  <a:lumOff val="35000"/>
                </a:schemeClr>
              </a:solidFill>
              <a:latin typeface="Calibri" pitchFamily="34" charset="0"/>
            </a:endParaRPr>
          </a:p>
        </p:txBody>
      </p:sp>
      <p:sp>
        <p:nvSpPr>
          <p:cNvPr id="7" name="CasellaDiTesto 6"/>
          <p:cNvSpPr txBox="1"/>
          <p:nvPr/>
        </p:nvSpPr>
        <p:spPr>
          <a:xfrm>
            <a:off x="-36512" y="4668812"/>
            <a:ext cx="4176464" cy="2000548"/>
          </a:xfrm>
          <a:prstGeom prst="rect">
            <a:avLst/>
          </a:prstGeom>
          <a:noFill/>
        </p:spPr>
        <p:txBody>
          <a:bodyPr wrap="square" rtlCol="0">
            <a:spAutoFit/>
          </a:bodyPr>
          <a:lstStyle/>
          <a:p>
            <a:pPr algn="ctr"/>
            <a:r>
              <a:rPr lang="en-US" sz="3200" b="1" dirty="0"/>
              <a:t>José Maria de </a:t>
            </a:r>
            <a:r>
              <a:rPr lang="en-US" sz="3200" b="1" dirty="0" smtClean="0"/>
              <a:t>Juan</a:t>
            </a:r>
          </a:p>
          <a:p>
            <a:pPr algn="ctr"/>
            <a:r>
              <a:rPr lang="en-US" sz="2000" b="1" dirty="0" smtClean="0"/>
              <a:t>Vice-president </a:t>
            </a:r>
            <a:r>
              <a:rPr lang="en-US" sz="2000" b="1" dirty="0"/>
              <a:t>of </a:t>
            </a:r>
            <a:r>
              <a:rPr lang="en-US" sz="2000" b="1" dirty="0" smtClean="0"/>
              <a:t>EARTH</a:t>
            </a:r>
          </a:p>
          <a:p>
            <a:pPr algn="ctr"/>
            <a:r>
              <a:rPr lang="en-US" sz="1600" dirty="0" smtClean="0"/>
              <a:t> </a:t>
            </a:r>
            <a:r>
              <a:rPr lang="en-US" sz="1600" dirty="0"/>
              <a:t>for the Communication and Relations </a:t>
            </a:r>
            <a:endParaRPr lang="en-US" sz="1600" dirty="0" smtClean="0"/>
          </a:p>
          <a:p>
            <a:pPr algn="ctr"/>
            <a:r>
              <a:rPr lang="en-US" sz="1600" dirty="0" smtClean="0"/>
              <a:t>with </a:t>
            </a:r>
            <a:r>
              <a:rPr lang="en-US" sz="1600" dirty="0" err="1"/>
              <a:t>Iberoamerican</a:t>
            </a:r>
            <a:r>
              <a:rPr lang="en-US" sz="1600" dirty="0"/>
              <a:t> </a:t>
            </a:r>
            <a:r>
              <a:rPr lang="en-US" sz="1600" dirty="0" smtClean="0"/>
              <a:t>Entities</a:t>
            </a:r>
          </a:p>
          <a:p>
            <a:pPr algn="ctr"/>
            <a:r>
              <a:rPr lang="en-US" sz="2000" dirty="0" smtClean="0"/>
              <a:t>www.earth-net.eu</a:t>
            </a:r>
            <a:endParaRPr lang="it-IT" sz="2000" dirty="0"/>
          </a:p>
          <a:p>
            <a:pPr algn="ctr"/>
            <a:r>
              <a:rPr lang="en-US" sz="2000" dirty="0" smtClean="0"/>
              <a:t>josemadejuan@yahoo.es</a:t>
            </a:r>
            <a:endParaRPr lang="it-IT" dirty="0"/>
          </a:p>
        </p:txBody>
      </p:sp>
      <p:pic>
        <p:nvPicPr>
          <p:cNvPr id="30724" name="Picture 4" descr="http://images.vanityfair.it/Storage/Assets/Crops/320248/8/149455/eco-hotel-Stanglwirt_650x43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3049" y="3943838"/>
            <a:ext cx="3857423" cy="2581506"/>
          </a:xfrm>
          <a:prstGeom prst="rect">
            <a:avLst/>
          </a:prstGeom>
          <a:noFill/>
          <a:extLst>
            <a:ext uri="{909E8E84-426E-40DD-AFC4-6F175D3DCCD1}">
              <a14:hiddenFill xmlns:a14="http://schemas.microsoft.com/office/drawing/2010/main">
                <a:solidFill>
                  <a:srgbClr val="FFFFFF"/>
                </a:solidFill>
              </a14:hiddenFill>
            </a:ext>
          </a:extLst>
        </p:spPr>
      </p:pic>
      <p:pic>
        <p:nvPicPr>
          <p:cNvPr id="30726" name="Picture 6" descr="http://www.interpret-europe.net/uploads/pics/jose-maria16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210" y="1124744"/>
            <a:ext cx="2643646" cy="3453263"/>
          </a:xfrm>
          <a:prstGeom prst="rect">
            <a:avLst/>
          </a:prstGeom>
          <a:noFill/>
          <a:extLst>
            <a:ext uri="{909E8E84-426E-40DD-AFC4-6F175D3DCCD1}">
              <a14:hiddenFill xmlns:a14="http://schemas.microsoft.com/office/drawing/2010/main">
                <a:solidFill>
                  <a:srgbClr val="FFFFFF"/>
                </a:solidFill>
              </a14:hiddenFill>
            </a:ext>
          </a:extLst>
        </p:spPr>
      </p:pic>
      <p:pic>
        <p:nvPicPr>
          <p:cNvPr id="30722" name="Picture 2" descr="http://www.interpret-europe.net/uploads/pics/koan_logo.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5856" y="3068960"/>
            <a:ext cx="1687193" cy="1645402"/>
          </a:xfrm>
          <a:prstGeom prst="rect">
            <a:avLst/>
          </a:prstGeom>
          <a:noFill/>
          <a:ln>
            <a:solidFill>
              <a:schemeClr val="tx1">
                <a:lumMod val="65000"/>
                <a:lumOff val="35000"/>
              </a:schemeClr>
            </a:solidFill>
          </a:ln>
          <a:extLst>
            <a:ext uri="{909E8E84-426E-40DD-AFC4-6F175D3DCCD1}">
              <a14:hiddenFill xmlns:a14="http://schemas.microsoft.com/office/drawing/2010/main">
                <a:solidFill>
                  <a:srgbClr val="FFFFFF"/>
                </a:solidFill>
              </a14:hiddenFill>
            </a:ext>
          </a:extLst>
        </p:spPr>
      </p:pic>
      <p:grpSp>
        <p:nvGrpSpPr>
          <p:cNvPr id="11" name="Gruppo 10"/>
          <p:cNvGrpSpPr/>
          <p:nvPr/>
        </p:nvGrpSpPr>
        <p:grpSpPr>
          <a:xfrm>
            <a:off x="107505" y="44640"/>
            <a:ext cx="8944656" cy="584775"/>
            <a:chOff x="107505" y="188640"/>
            <a:chExt cx="8944656" cy="584775"/>
          </a:xfrm>
          <a:noFill/>
        </p:grpSpPr>
        <p:sp>
          <p:nvSpPr>
            <p:cNvPr id="12" name="CasellaDiTesto 11"/>
            <p:cNvSpPr txBox="1"/>
            <p:nvPr/>
          </p:nvSpPr>
          <p:spPr>
            <a:xfrm>
              <a:off x="107505" y="188640"/>
              <a:ext cx="8944656" cy="584775"/>
            </a:xfrm>
            <a:prstGeom prst="rect">
              <a:avLst/>
            </a:prstGeom>
            <a:grpFill/>
            <a:ln>
              <a:solidFill>
                <a:schemeClr val="accent1"/>
              </a:solidFill>
            </a:ln>
          </p:spPr>
          <p:txBody>
            <a:bodyPr wrap="square" rtlCol="0">
              <a:spAutoFit/>
            </a:bodyPr>
            <a:lstStyle/>
            <a:p>
              <a:pPr algn="ctr"/>
              <a:r>
                <a:rPr lang="en-US" sz="800" b="1" dirty="0" smtClean="0">
                  <a:solidFill>
                    <a:srgbClr val="003399"/>
                  </a:solidFill>
                  <a:latin typeface="Arial" pitchFamily="34" charset="0"/>
                  <a:cs typeface="Arial" pitchFamily="34" charset="0"/>
                </a:rPr>
                <a:t>     </a:t>
              </a:r>
            </a:p>
            <a:p>
              <a:pPr algn="ctr"/>
              <a:r>
                <a:rPr lang="en-US" sz="1600" b="1" dirty="0" smtClean="0">
                  <a:solidFill>
                    <a:schemeClr val="tx1">
                      <a:lumMod val="65000"/>
                      <a:lumOff val="35000"/>
                    </a:schemeClr>
                  </a:solidFill>
                  <a:latin typeface="Arial" pitchFamily="34" charset="0"/>
                  <a:cs typeface="Arial" pitchFamily="34" charset="0"/>
                </a:rPr>
                <a:t>Sustainable </a:t>
              </a:r>
              <a:r>
                <a:rPr lang="en-US" sz="1600" b="1" dirty="0">
                  <a:solidFill>
                    <a:schemeClr val="tx1">
                      <a:lumMod val="65000"/>
                      <a:lumOff val="35000"/>
                    </a:schemeClr>
                  </a:solidFill>
                  <a:latin typeface="Arial" pitchFamily="34" charset="0"/>
                  <a:cs typeface="Arial" pitchFamily="34" charset="0"/>
                </a:rPr>
                <a:t>Tourism Networking in </a:t>
              </a:r>
              <a:r>
                <a:rPr lang="en-US" sz="1600" b="1" dirty="0" smtClean="0">
                  <a:solidFill>
                    <a:schemeClr val="tx1">
                      <a:lumMod val="65000"/>
                      <a:lumOff val="35000"/>
                    </a:schemeClr>
                  </a:solidFill>
                  <a:latin typeface="Arial" pitchFamily="34" charset="0"/>
                  <a:cs typeface="Arial" pitchFamily="34" charset="0"/>
                </a:rPr>
                <a:t>Europe</a:t>
              </a:r>
              <a:endParaRPr lang="it-IT" dirty="0" smtClean="0">
                <a:solidFill>
                  <a:schemeClr val="tx1">
                    <a:lumMod val="65000"/>
                    <a:lumOff val="35000"/>
                  </a:schemeClr>
                </a:solidFill>
                <a:latin typeface="Elephant" pitchFamily="18" charset="0"/>
              </a:endParaRPr>
            </a:p>
            <a:p>
              <a:pPr algn="ctr"/>
              <a:endParaRPr lang="en-US" sz="800" b="1" dirty="0" smtClean="0">
                <a:solidFill>
                  <a:srgbClr val="003399"/>
                </a:solidFill>
                <a:latin typeface="Arial" pitchFamily="34" charset="0"/>
                <a:cs typeface="Arial" pitchFamily="34" charset="0"/>
              </a:endParaRPr>
            </a:p>
          </p:txBody>
        </p:sp>
        <p:pic>
          <p:nvPicPr>
            <p:cNvPr id="13" name="Picture 4" descr="http://destinet.eu/images/ecotrans-logo-web-400px.jpg-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20272" y="260632"/>
              <a:ext cx="1943907" cy="432064"/>
            </a:xfrm>
            <a:prstGeom prst="rect">
              <a:avLst/>
            </a:prstGeom>
            <a:grpFill/>
            <a:ln w="28575">
              <a:noFill/>
            </a:ln>
            <a:extLst/>
          </p:spPr>
        </p:pic>
        <p:pic>
          <p:nvPicPr>
            <p:cNvPr id="14"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9513" y="260632"/>
              <a:ext cx="1190652" cy="432048"/>
            </a:xfrm>
            <a:prstGeom prst="rect">
              <a:avLst/>
            </a:prstGeom>
            <a:grpFill/>
            <a:ln w="28575">
              <a:noFill/>
              <a:miter lim="800000"/>
              <a:headEnd/>
              <a:tailEnd/>
            </a:ln>
            <a:extLst/>
          </p:spPr>
        </p:pic>
      </p:grpSp>
    </p:spTree>
    <p:extLst>
      <p:ext uri="{BB962C8B-B14F-4D97-AF65-F5344CB8AC3E}">
        <p14:creationId xmlns:p14="http://schemas.microsoft.com/office/powerpoint/2010/main" val="34166782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2267744" y="890717"/>
            <a:ext cx="6804248" cy="954107"/>
          </a:xfrm>
          <a:prstGeom prst="rect">
            <a:avLst/>
          </a:prstGeom>
          <a:noFill/>
        </p:spPr>
        <p:txBody>
          <a:bodyPr wrap="square" rtlCol="0">
            <a:spAutoFit/>
          </a:bodyPr>
          <a:lstStyle/>
          <a:p>
            <a:pPr algn="ctr"/>
            <a:r>
              <a:rPr lang="en-US" sz="2800" b="1" dirty="0">
                <a:solidFill>
                  <a:schemeClr val="tx1">
                    <a:lumMod val="65000"/>
                    <a:lumOff val="35000"/>
                  </a:schemeClr>
                </a:solidFill>
                <a:latin typeface="Calibri" pitchFamily="34" charset="0"/>
              </a:rPr>
              <a:t>EARTH - European Alliance of Responsible Tourism and </a:t>
            </a:r>
            <a:r>
              <a:rPr lang="en-US" sz="2800" b="1" dirty="0" smtClean="0">
                <a:solidFill>
                  <a:schemeClr val="tx1">
                    <a:lumMod val="65000"/>
                    <a:lumOff val="35000"/>
                  </a:schemeClr>
                </a:solidFill>
                <a:latin typeface="Calibri" pitchFamily="34" charset="0"/>
              </a:rPr>
              <a:t>Hospitality</a:t>
            </a:r>
            <a:endParaRPr lang="en-US" sz="2800" b="1" dirty="0">
              <a:solidFill>
                <a:schemeClr val="tx1">
                  <a:lumMod val="65000"/>
                  <a:lumOff val="35000"/>
                </a:schemeClr>
              </a:solidFill>
              <a:latin typeface="Calibri" pitchFamily="34" charset="0"/>
            </a:endParaRPr>
          </a:p>
        </p:txBody>
      </p:sp>
      <p:pic>
        <p:nvPicPr>
          <p:cNvPr id="29698" name="Picture 2" descr="http://destinet.eu/images/eart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176" y="908720"/>
            <a:ext cx="1920584" cy="886914"/>
          </a:xfrm>
          <a:prstGeom prst="rect">
            <a:avLst/>
          </a:prstGeom>
          <a:noFill/>
          <a:extLst>
            <a:ext uri="{909E8E84-426E-40DD-AFC4-6F175D3DCCD1}">
              <a14:hiddenFill xmlns:a14="http://schemas.microsoft.com/office/drawing/2010/main">
                <a:solidFill>
                  <a:srgbClr val="FFFFFF"/>
                </a:solidFill>
              </a14:hiddenFill>
            </a:ext>
          </a:extLst>
        </p:spPr>
      </p:pic>
      <p:pic>
        <p:nvPicPr>
          <p:cNvPr id="29700" name="Picture 4" descr="http://destinet.eu/images/earth%20mappa.PNG">
            <a:hlinkClick r:id="rId3" tooltip="DestiNet Atlas - EARTH"/>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04949" y="4262278"/>
            <a:ext cx="3587531" cy="2407081"/>
          </a:xfrm>
          <a:prstGeom prst="rect">
            <a:avLst/>
          </a:prstGeom>
          <a:noFill/>
          <a:extLst>
            <a:ext uri="{909E8E84-426E-40DD-AFC4-6F175D3DCCD1}">
              <a14:hiddenFill xmlns:a14="http://schemas.microsoft.com/office/drawing/2010/main">
                <a:solidFill>
                  <a:srgbClr val="FFFFFF"/>
                </a:solidFill>
              </a14:hiddenFill>
            </a:ext>
          </a:extLst>
        </p:spPr>
      </p:pic>
      <p:sp>
        <p:nvSpPr>
          <p:cNvPr id="9" name="CasellaDiTesto 8"/>
          <p:cNvSpPr txBox="1"/>
          <p:nvPr/>
        </p:nvSpPr>
        <p:spPr>
          <a:xfrm>
            <a:off x="4237699" y="1700808"/>
            <a:ext cx="2134501" cy="400110"/>
          </a:xfrm>
          <a:prstGeom prst="rect">
            <a:avLst/>
          </a:prstGeom>
          <a:noFill/>
        </p:spPr>
        <p:txBody>
          <a:bodyPr wrap="square" rtlCol="0">
            <a:spAutoFit/>
          </a:bodyPr>
          <a:lstStyle/>
          <a:p>
            <a:r>
              <a:rPr lang="it-IT" sz="2000" i="1" dirty="0"/>
              <a:t>www. </a:t>
            </a:r>
            <a:r>
              <a:rPr lang="it-IT" sz="2000" i="1" dirty="0" smtClean="0"/>
              <a:t>earth-net.eu</a:t>
            </a:r>
            <a:endParaRPr lang="it-IT" sz="2000" i="1" dirty="0"/>
          </a:p>
        </p:txBody>
      </p:sp>
      <p:sp>
        <p:nvSpPr>
          <p:cNvPr id="10" name="CasellaDiTesto 9"/>
          <p:cNvSpPr txBox="1"/>
          <p:nvPr/>
        </p:nvSpPr>
        <p:spPr>
          <a:xfrm>
            <a:off x="179512" y="4149080"/>
            <a:ext cx="4896544" cy="2631490"/>
          </a:xfrm>
          <a:prstGeom prst="rect">
            <a:avLst/>
          </a:prstGeom>
          <a:noFill/>
        </p:spPr>
        <p:txBody>
          <a:bodyPr wrap="square" rtlCol="0">
            <a:spAutoFit/>
          </a:bodyPr>
          <a:lstStyle/>
          <a:p>
            <a:r>
              <a:rPr lang="it-IT" sz="2200" b="1" dirty="0" err="1" smtClean="0"/>
              <a:t>Members</a:t>
            </a:r>
            <a:r>
              <a:rPr lang="it-IT" sz="2200" b="1" dirty="0" smtClean="0"/>
              <a:t>:</a:t>
            </a:r>
          </a:p>
          <a:p>
            <a:endParaRPr lang="it-IT" sz="300" b="1" dirty="0" smtClean="0"/>
          </a:p>
          <a:p>
            <a:pPr marL="285750" indent="-285750">
              <a:buFont typeface="Arial" pitchFamily="34" charset="0"/>
              <a:buChar char="•"/>
            </a:pPr>
            <a:r>
              <a:rPr lang="de-DE" sz="2000" dirty="0"/>
              <a:t>15 private </a:t>
            </a:r>
            <a:r>
              <a:rPr lang="de-DE" sz="2000" dirty="0" err="1"/>
              <a:t>organizations</a:t>
            </a:r>
            <a:r>
              <a:rPr lang="de-DE" sz="2000" dirty="0"/>
              <a:t> </a:t>
            </a:r>
            <a:r>
              <a:rPr lang="de-DE" sz="2000" dirty="0" err="1"/>
              <a:t>present</a:t>
            </a:r>
            <a:r>
              <a:rPr lang="de-DE" sz="2000" dirty="0"/>
              <a:t> in 7 European </a:t>
            </a:r>
            <a:r>
              <a:rPr lang="de-DE" sz="2000" dirty="0" smtClean="0"/>
              <a:t>countries</a:t>
            </a:r>
            <a:r>
              <a:rPr lang="en-GB" sz="2000" dirty="0" smtClean="0"/>
              <a:t>. </a:t>
            </a:r>
            <a:r>
              <a:rPr lang="en-GB" sz="2000" dirty="0"/>
              <a:t>The members include training organizations, tour operators, consultancy firms, networks, bodies for the protection of the heritage and the environment, cooperatives, centres of ecology and </a:t>
            </a:r>
            <a:r>
              <a:rPr lang="en-GB" sz="2000" dirty="0" smtClean="0"/>
              <a:t>development</a:t>
            </a:r>
            <a:endParaRPr lang="it-IT" sz="2000" dirty="0"/>
          </a:p>
        </p:txBody>
      </p:sp>
      <p:sp>
        <p:nvSpPr>
          <p:cNvPr id="11" name="CasellaDiTesto 10"/>
          <p:cNvSpPr txBox="1"/>
          <p:nvPr/>
        </p:nvSpPr>
        <p:spPr>
          <a:xfrm>
            <a:off x="179512" y="2060848"/>
            <a:ext cx="8712968" cy="2015936"/>
          </a:xfrm>
          <a:prstGeom prst="rect">
            <a:avLst/>
          </a:prstGeom>
          <a:noFill/>
        </p:spPr>
        <p:txBody>
          <a:bodyPr wrap="square" rtlCol="0">
            <a:spAutoFit/>
          </a:bodyPr>
          <a:lstStyle/>
          <a:p>
            <a:r>
              <a:rPr lang="it-IT" sz="2200" b="1" dirty="0" err="1" smtClean="0"/>
              <a:t>Main</a:t>
            </a:r>
            <a:r>
              <a:rPr lang="it-IT" sz="2200" b="1" dirty="0" smtClean="0"/>
              <a:t> </a:t>
            </a:r>
            <a:r>
              <a:rPr lang="it-IT" sz="2200" b="1" dirty="0" err="1"/>
              <a:t>A</a:t>
            </a:r>
            <a:r>
              <a:rPr lang="it-IT" sz="2200" b="1" dirty="0" err="1" smtClean="0"/>
              <a:t>chievements</a:t>
            </a:r>
            <a:r>
              <a:rPr lang="it-IT" sz="2200" b="1" dirty="0" smtClean="0"/>
              <a:t>:</a:t>
            </a:r>
          </a:p>
          <a:p>
            <a:endParaRPr lang="en-GB" sz="300" b="1" dirty="0" smtClean="0"/>
          </a:p>
          <a:p>
            <a:pPr marL="342900" indent="-342900">
              <a:buFont typeface="Arial" pitchFamily="34" charset="0"/>
              <a:buChar char="•"/>
            </a:pPr>
            <a:r>
              <a:rPr lang="de-DE" sz="2000" dirty="0" smtClean="0"/>
              <a:t>EARTH </a:t>
            </a:r>
            <a:r>
              <a:rPr lang="de-DE" sz="2000" dirty="0" err="1"/>
              <a:t>promotes</a:t>
            </a:r>
            <a:r>
              <a:rPr lang="de-DE" sz="2000" dirty="0"/>
              <a:t> all </a:t>
            </a:r>
            <a:r>
              <a:rPr lang="de-DE" sz="2000" dirty="0" err="1"/>
              <a:t>the</a:t>
            </a:r>
            <a:r>
              <a:rPr lang="de-DE" sz="2000" dirty="0"/>
              <a:t> </a:t>
            </a:r>
            <a:r>
              <a:rPr lang="de-DE" sz="2000" dirty="0" err="1"/>
              <a:t>values</a:t>
            </a:r>
            <a:r>
              <a:rPr lang="de-DE" sz="2000" dirty="0"/>
              <a:t> </a:t>
            </a:r>
            <a:r>
              <a:rPr lang="de-DE" sz="2000" dirty="0" err="1"/>
              <a:t>of</a:t>
            </a:r>
            <a:r>
              <a:rPr lang="de-DE" sz="2000" dirty="0"/>
              <a:t> </a:t>
            </a:r>
            <a:r>
              <a:rPr lang="de-DE" sz="2000" dirty="0" err="1"/>
              <a:t>responsible</a:t>
            </a:r>
            <a:r>
              <a:rPr lang="de-DE" sz="2000" dirty="0"/>
              <a:t> </a:t>
            </a:r>
            <a:r>
              <a:rPr lang="de-DE" sz="2000" dirty="0" err="1"/>
              <a:t>tourism</a:t>
            </a:r>
            <a:r>
              <a:rPr lang="de-DE" sz="2000" dirty="0"/>
              <a:t> </a:t>
            </a:r>
            <a:r>
              <a:rPr lang="de-DE" sz="2000" dirty="0" err="1"/>
              <a:t>at</a:t>
            </a:r>
            <a:r>
              <a:rPr lang="de-DE" sz="2000" dirty="0"/>
              <a:t> </a:t>
            </a:r>
            <a:r>
              <a:rPr lang="de-DE" sz="2000" dirty="0" err="1"/>
              <a:t>the</a:t>
            </a:r>
            <a:r>
              <a:rPr lang="de-DE" sz="2000" dirty="0"/>
              <a:t> </a:t>
            </a:r>
            <a:r>
              <a:rPr lang="de-DE" sz="2000" dirty="0" err="1"/>
              <a:t>local</a:t>
            </a:r>
            <a:r>
              <a:rPr lang="de-DE" sz="2000" dirty="0"/>
              <a:t>, national </a:t>
            </a:r>
            <a:r>
              <a:rPr lang="de-DE" sz="2000" dirty="0" err="1"/>
              <a:t>and</a:t>
            </a:r>
            <a:r>
              <a:rPr lang="de-DE" sz="2000" dirty="0"/>
              <a:t> </a:t>
            </a:r>
            <a:r>
              <a:rPr lang="de-DE" sz="2000" dirty="0" err="1"/>
              <a:t>the</a:t>
            </a:r>
            <a:r>
              <a:rPr lang="de-DE" sz="2000" dirty="0"/>
              <a:t> European </a:t>
            </a:r>
            <a:r>
              <a:rPr lang="de-DE" sz="2000" dirty="0" err="1"/>
              <a:t>level</a:t>
            </a:r>
            <a:r>
              <a:rPr lang="de-DE" sz="2000" dirty="0"/>
              <a:t>. </a:t>
            </a:r>
            <a:r>
              <a:rPr lang="de-DE" sz="2000" dirty="0" err="1"/>
              <a:t>It</a:t>
            </a:r>
            <a:r>
              <a:rPr lang="de-DE" sz="2000" dirty="0"/>
              <a:t> </a:t>
            </a:r>
            <a:r>
              <a:rPr lang="de-DE" sz="2000" dirty="0" err="1"/>
              <a:t>has</a:t>
            </a:r>
            <a:r>
              <a:rPr lang="de-DE" sz="2000" dirty="0"/>
              <a:t> </a:t>
            </a:r>
            <a:r>
              <a:rPr lang="de-DE" sz="2000" dirty="0" err="1"/>
              <a:t>been</a:t>
            </a:r>
            <a:r>
              <a:rPr lang="de-DE" sz="2000" dirty="0"/>
              <a:t> </a:t>
            </a:r>
            <a:r>
              <a:rPr lang="de-DE" sz="2000" dirty="0" err="1"/>
              <a:t>created</a:t>
            </a:r>
            <a:r>
              <a:rPr lang="de-DE" sz="2000" dirty="0"/>
              <a:t> </a:t>
            </a:r>
            <a:r>
              <a:rPr lang="de-DE" sz="2000" dirty="0" err="1"/>
              <a:t>by</a:t>
            </a:r>
            <a:r>
              <a:rPr lang="de-DE" sz="2000" dirty="0"/>
              <a:t> professionals </a:t>
            </a:r>
            <a:r>
              <a:rPr lang="de-DE" sz="2000" dirty="0" err="1"/>
              <a:t>of</a:t>
            </a:r>
            <a:r>
              <a:rPr lang="de-DE" sz="2000" dirty="0"/>
              <a:t> </a:t>
            </a:r>
            <a:r>
              <a:rPr lang="de-DE" sz="2000" dirty="0" err="1"/>
              <a:t>sustainable</a:t>
            </a:r>
            <a:r>
              <a:rPr lang="de-DE" sz="2000" dirty="0"/>
              <a:t> </a:t>
            </a:r>
            <a:r>
              <a:rPr lang="de-DE" sz="2000" dirty="0" err="1"/>
              <a:t>and</a:t>
            </a:r>
            <a:r>
              <a:rPr lang="de-DE" sz="2000" dirty="0"/>
              <a:t> </a:t>
            </a:r>
            <a:r>
              <a:rPr lang="de-DE" sz="2000" dirty="0" err="1"/>
              <a:t>responsible</a:t>
            </a:r>
            <a:r>
              <a:rPr lang="de-DE" sz="2000" dirty="0"/>
              <a:t> </a:t>
            </a:r>
            <a:r>
              <a:rPr lang="de-DE" sz="2000" dirty="0" err="1"/>
              <a:t>tourism</a:t>
            </a:r>
            <a:r>
              <a:rPr lang="de-DE" sz="2000" dirty="0"/>
              <a:t>, in </a:t>
            </a:r>
            <a:r>
              <a:rPr lang="de-DE" sz="2000" dirty="0" err="1"/>
              <a:t>order</a:t>
            </a:r>
            <a:r>
              <a:rPr lang="de-DE" sz="2000" dirty="0"/>
              <a:t> </a:t>
            </a:r>
            <a:r>
              <a:rPr lang="de-DE" sz="2000" dirty="0" err="1"/>
              <a:t>to</a:t>
            </a:r>
            <a:r>
              <a:rPr lang="de-DE" sz="2000" dirty="0"/>
              <a:t> </a:t>
            </a:r>
            <a:r>
              <a:rPr lang="de-DE" sz="2000" dirty="0" err="1"/>
              <a:t>create</a:t>
            </a:r>
            <a:r>
              <a:rPr lang="de-DE" sz="2000" dirty="0"/>
              <a:t> a </a:t>
            </a:r>
            <a:r>
              <a:rPr lang="de-DE" sz="2000" dirty="0" err="1"/>
              <a:t>coherent</a:t>
            </a:r>
            <a:r>
              <a:rPr lang="de-DE" sz="2000" dirty="0"/>
              <a:t> </a:t>
            </a:r>
            <a:r>
              <a:rPr lang="de-DE" sz="2000" dirty="0" err="1"/>
              <a:t>action</a:t>
            </a:r>
            <a:r>
              <a:rPr lang="de-DE" sz="2000" dirty="0"/>
              <a:t> </a:t>
            </a:r>
            <a:r>
              <a:rPr lang="de-DE" sz="2000" dirty="0" err="1"/>
              <a:t>and</a:t>
            </a:r>
            <a:r>
              <a:rPr lang="de-DE" sz="2000" dirty="0"/>
              <a:t> </a:t>
            </a:r>
            <a:r>
              <a:rPr lang="de-DE" sz="2000" dirty="0" err="1"/>
              <a:t>to</a:t>
            </a:r>
            <a:r>
              <a:rPr lang="de-DE" sz="2000" dirty="0"/>
              <a:t> promote </a:t>
            </a:r>
            <a:r>
              <a:rPr lang="de-DE" sz="2000" dirty="0" err="1"/>
              <a:t>the</a:t>
            </a:r>
            <a:r>
              <a:rPr lang="de-DE" sz="2000" dirty="0"/>
              <a:t> </a:t>
            </a:r>
            <a:r>
              <a:rPr lang="de-DE" sz="2000" dirty="0" err="1"/>
              <a:t>principles</a:t>
            </a:r>
            <a:r>
              <a:rPr lang="de-DE" sz="2000" dirty="0"/>
              <a:t> </a:t>
            </a:r>
            <a:r>
              <a:rPr lang="de-DE" sz="2000" dirty="0" err="1"/>
              <a:t>of</a:t>
            </a:r>
            <a:r>
              <a:rPr lang="de-DE" sz="2000" dirty="0"/>
              <a:t> </a:t>
            </a:r>
            <a:r>
              <a:rPr lang="de-DE" sz="2000" dirty="0" err="1"/>
              <a:t>sustainability</a:t>
            </a:r>
            <a:r>
              <a:rPr lang="de-DE" sz="2000" dirty="0"/>
              <a:t>, </a:t>
            </a:r>
            <a:r>
              <a:rPr lang="de-DE" sz="2000" dirty="0" err="1"/>
              <a:t>fairness</a:t>
            </a:r>
            <a:r>
              <a:rPr lang="de-DE" sz="2000" dirty="0"/>
              <a:t> </a:t>
            </a:r>
            <a:r>
              <a:rPr lang="de-DE" sz="2000" dirty="0" err="1"/>
              <a:t>and</a:t>
            </a:r>
            <a:r>
              <a:rPr lang="de-DE" sz="2000" dirty="0"/>
              <a:t> </a:t>
            </a:r>
            <a:r>
              <a:rPr lang="de-DE" sz="2000" dirty="0" err="1"/>
              <a:t>solidarity</a:t>
            </a:r>
            <a:r>
              <a:rPr lang="de-DE" sz="2000" dirty="0"/>
              <a:t> </a:t>
            </a:r>
            <a:r>
              <a:rPr lang="de-DE" sz="2000" dirty="0" err="1"/>
              <a:t>for</a:t>
            </a:r>
            <a:r>
              <a:rPr lang="de-DE" sz="2000" dirty="0"/>
              <a:t> </a:t>
            </a:r>
            <a:r>
              <a:rPr lang="de-DE" sz="2000" dirty="0" err="1"/>
              <a:t>tourism</a:t>
            </a:r>
            <a:r>
              <a:rPr lang="de-DE" sz="2000" dirty="0"/>
              <a:t> </a:t>
            </a:r>
            <a:r>
              <a:rPr lang="de-DE" sz="2000" dirty="0" err="1"/>
              <a:t>at</a:t>
            </a:r>
            <a:r>
              <a:rPr lang="de-DE" sz="2000" dirty="0"/>
              <a:t> </a:t>
            </a:r>
            <a:r>
              <a:rPr lang="de-DE" sz="2000" dirty="0" err="1"/>
              <a:t>the</a:t>
            </a:r>
            <a:r>
              <a:rPr lang="de-DE" sz="2000" dirty="0"/>
              <a:t> European </a:t>
            </a:r>
            <a:r>
              <a:rPr lang="de-DE" sz="2000" dirty="0" err="1"/>
              <a:t>level</a:t>
            </a:r>
            <a:endParaRPr lang="it-IT" sz="2000" b="1" dirty="0"/>
          </a:p>
        </p:txBody>
      </p:sp>
      <p:grpSp>
        <p:nvGrpSpPr>
          <p:cNvPr id="12" name="Gruppo 11"/>
          <p:cNvGrpSpPr/>
          <p:nvPr/>
        </p:nvGrpSpPr>
        <p:grpSpPr>
          <a:xfrm>
            <a:off x="107505" y="44640"/>
            <a:ext cx="8944656" cy="584775"/>
            <a:chOff x="107505" y="188640"/>
            <a:chExt cx="8944656" cy="584775"/>
          </a:xfrm>
          <a:noFill/>
        </p:grpSpPr>
        <p:sp>
          <p:nvSpPr>
            <p:cNvPr id="13" name="CasellaDiTesto 12"/>
            <p:cNvSpPr txBox="1"/>
            <p:nvPr/>
          </p:nvSpPr>
          <p:spPr>
            <a:xfrm>
              <a:off x="107505" y="188640"/>
              <a:ext cx="8944656" cy="584775"/>
            </a:xfrm>
            <a:prstGeom prst="rect">
              <a:avLst/>
            </a:prstGeom>
            <a:grpFill/>
            <a:ln>
              <a:solidFill>
                <a:schemeClr val="accent1"/>
              </a:solidFill>
            </a:ln>
          </p:spPr>
          <p:txBody>
            <a:bodyPr wrap="square" rtlCol="0">
              <a:spAutoFit/>
            </a:bodyPr>
            <a:lstStyle/>
            <a:p>
              <a:pPr algn="ctr"/>
              <a:r>
                <a:rPr lang="en-US" sz="800" b="1" dirty="0" smtClean="0">
                  <a:solidFill>
                    <a:srgbClr val="003399"/>
                  </a:solidFill>
                  <a:latin typeface="Arial" pitchFamily="34" charset="0"/>
                  <a:cs typeface="Arial" pitchFamily="34" charset="0"/>
                </a:rPr>
                <a:t>     </a:t>
              </a:r>
            </a:p>
            <a:p>
              <a:pPr algn="ctr"/>
              <a:r>
                <a:rPr lang="en-US" sz="1600" b="1" dirty="0" smtClean="0">
                  <a:solidFill>
                    <a:schemeClr val="tx1">
                      <a:lumMod val="65000"/>
                      <a:lumOff val="35000"/>
                    </a:schemeClr>
                  </a:solidFill>
                  <a:latin typeface="Arial" pitchFamily="34" charset="0"/>
                  <a:cs typeface="Arial" pitchFamily="34" charset="0"/>
                </a:rPr>
                <a:t>Sustainable </a:t>
              </a:r>
              <a:r>
                <a:rPr lang="en-US" sz="1600" b="1" dirty="0">
                  <a:solidFill>
                    <a:schemeClr val="tx1">
                      <a:lumMod val="65000"/>
                      <a:lumOff val="35000"/>
                    </a:schemeClr>
                  </a:solidFill>
                  <a:latin typeface="Arial" pitchFamily="34" charset="0"/>
                  <a:cs typeface="Arial" pitchFamily="34" charset="0"/>
                </a:rPr>
                <a:t>Tourism Networking in </a:t>
              </a:r>
              <a:r>
                <a:rPr lang="en-US" sz="1600" b="1" dirty="0" smtClean="0">
                  <a:solidFill>
                    <a:schemeClr val="tx1">
                      <a:lumMod val="65000"/>
                      <a:lumOff val="35000"/>
                    </a:schemeClr>
                  </a:solidFill>
                  <a:latin typeface="Arial" pitchFamily="34" charset="0"/>
                  <a:cs typeface="Arial" pitchFamily="34" charset="0"/>
                </a:rPr>
                <a:t>Europe</a:t>
              </a:r>
              <a:endParaRPr lang="it-IT" dirty="0" smtClean="0">
                <a:solidFill>
                  <a:schemeClr val="tx1">
                    <a:lumMod val="65000"/>
                    <a:lumOff val="35000"/>
                  </a:schemeClr>
                </a:solidFill>
                <a:latin typeface="Elephant" pitchFamily="18" charset="0"/>
              </a:endParaRPr>
            </a:p>
            <a:p>
              <a:pPr algn="ctr"/>
              <a:endParaRPr lang="en-US" sz="800" b="1" dirty="0" smtClean="0">
                <a:solidFill>
                  <a:srgbClr val="003399"/>
                </a:solidFill>
                <a:latin typeface="Arial" pitchFamily="34" charset="0"/>
                <a:cs typeface="Arial" pitchFamily="34" charset="0"/>
              </a:endParaRPr>
            </a:p>
          </p:txBody>
        </p:sp>
        <p:pic>
          <p:nvPicPr>
            <p:cNvPr id="14" name="Picture 4" descr="http://destinet.eu/images/ecotrans-logo-web-400px.jpg-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20272" y="260632"/>
              <a:ext cx="1943907" cy="432064"/>
            </a:xfrm>
            <a:prstGeom prst="rect">
              <a:avLst/>
            </a:prstGeom>
            <a:grpFill/>
            <a:ln w="28575">
              <a:noFill/>
            </a:ln>
            <a:extLst/>
          </p:spPr>
        </p:pic>
        <p:pic>
          <p:nvPicPr>
            <p:cNvPr id="15"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9513" y="260632"/>
              <a:ext cx="1190652" cy="432048"/>
            </a:xfrm>
            <a:prstGeom prst="rect">
              <a:avLst/>
            </a:prstGeom>
            <a:grpFill/>
            <a:ln w="28575">
              <a:noFill/>
              <a:miter lim="800000"/>
              <a:headEnd/>
              <a:tailEnd/>
            </a:ln>
            <a:extLst/>
          </p:spPr>
        </p:pic>
      </p:grpSp>
    </p:spTree>
    <p:extLst>
      <p:ext uri="{BB962C8B-B14F-4D97-AF65-F5344CB8AC3E}">
        <p14:creationId xmlns:p14="http://schemas.microsoft.com/office/powerpoint/2010/main" val="192276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251520" y="2276872"/>
            <a:ext cx="8424936" cy="1708160"/>
          </a:xfrm>
          <a:prstGeom prst="rect">
            <a:avLst/>
          </a:prstGeom>
          <a:noFill/>
        </p:spPr>
        <p:txBody>
          <a:bodyPr wrap="square" rtlCol="0">
            <a:spAutoFit/>
          </a:bodyPr>
          <a:lstStyle/>
          <a:p>
            <a:r>
              <a:rPr lang="it-IT" sz="2200" b="1" dirty="0" err="1" smtClean="0"/>
              <a:t>Applied</a:t>
            </a:r>
            <a:r>
              <a:rPr lang="it-IT" sz="2200" b="1" dirty="0" smtClean="0"/>
              <a:t> </a:t>
            </a:r>
            <a:r>
              <a:rPr lang="it-IT" sz="2200" b="1" dirty="0" err="1" smtClean="0"/>
              <a:t>tools</a:t>
            </a:r>
            <a:r>
              <a:rPr lang="it-IT" sz="2200" b="1" dirty="0" smtClean="0"/>
              <a:t> : </a:t>
            </a:r>
          </a:p>
          <a:p>
            <a:endParaRPr lang="it-IT" sz="300" dirty="0"/>
          </a:p>
          <a:p>
            <a:pPr marL="285750" indent="-285750">
              <a:buFont typeface="Arial" pitchFamily="34" charset="0"/>
              <a:buChar char="•"/>
            </a:pPr>
            <a:r>
              <a:rPr lang="en-US" sz="2000" dirty="0"/>
              <a:t>There is a wide variety of tools, activities and measures, as most of EARTH members are involved in development projects, tourism operations and certifications all over the world. Among them we can quote as certifications involved </a:t>
            </a:r>
            <a:r>
              <a:rPr lang="en-US" sz="2000" dirty="0" err="1"/>
              <a:t>Tourcert</a:t>
            </a:r>
            <a:r>
              <a:rPr lang="en-US" sz="2000" dirty="0"/>
              <a:t> and </a:t>
            </a:r>
            <a:r>
              <a:rPr lang="en-US" sz="2000" dirty="0" err="1"/>
              <a:t>Travelife</a:t>
            </a:r>
            <a:endParaRPr lang="it-IT" sz="2000" dirty="0"/>
          </a:p>
        </p:txBody>
      </p:sp>
      <p:sp>
        <p:nvSpPr>
          <p:cNvPr id="9" name="CasellaDiTesto 8"/>
          <p:cNvSpPr txBox="1"/>
          <p:nvPr/>
        </p:nvSpPr>
        <p:spPr>
          <a:xfrm>
            <a:off x="179511" y="4077072"/>
            <a:ext cx="8784667" cy="2693045"/>
          </a:xfrm>
          <a:prstGeom prst="rect">
            <a:avLst/>
          </a:prstGeom>
          <a:noFill/>
        </p:spPr>
        <p:txBody>
          <a:bodyPr wrap="square" rtlCol="0">
            <a:spAutoFit/>
          </a:bodyPr>
          <a:lstStyle/>
          <a:p>
            <a:r>
              <a:rPr lang="it-IT" sz="2200" b="1" dirty="0" err="1" smtClean="0"/>
              <a:t>Challenges</a:t>
            </a:r>
            <a:r>
              <a:rPr lang="it-IT" sz="2200" b="1" dirty="0" smtClean="0"/>
              <a:t>: </a:t>
            </a:r>
          </a:p>
          <a:p>
            <a:endParaRPr lang="it-IT" sz="300" dirty="0" smtClean="0"/>
          </a:p>
          <a:p>
            <a:pPr marL="342900" indent="-342900">
              <a:buFont typeface="Arial" pitchFamily="34" charset="0"/>
              <a:buChar char="•"/>
            </a:pPr>
            <a:r>
              <a:rPr lang="en-US" sz="2000" dirty="0" smtClean="0"/>
              <a:t>Becoming </a:t>
            </a:r>
            <a:r>
              <a:rPr lang="en-US" sz="2000" dirty="0"/>
              <a:t>a stronger network by including new members and doing more concrete actions in the </a:t>
            </a:r>
            <a:r>
              <a:rPr lang="en-US" sz="2000" dirty="0" smtClean="0"/>
              <a:t>ground </a:t>
            </a:r>
          </a:p>
          <a:p>
            <a:pPr marL="342900" indent="-342900">
              <a:buFont typeface="Arial" pitchFamily="34" charset="0"/>
              <a:buChar char="•"/>
            </a:pPr>
            <a:endParaRPr lang="it-IT" sz="200" dirty="0"/>
          </a:p>
          <a:p>
            <a:pPr marL="342900" indent="-342900">
              <a:buFont typeface="Arial" pitchFamily="34" charset="0"/>
              <a:buChar char="•"/>
            </a:pPr>
            <a:r>
              <a:rPr lang="en-US" sz="2000" dirty="0" smtClean="0"/>
              <a:t>Ensuring </a:t>
            </a:r>
            <a:r>
              <a:rPr lang="en-US" sz="2000" dirty="0"/>
              <a:t>a better representation of the principles of responsible principles in the European Tourism </a:t>
            </a:r>
            <a:r>
              <a:rPr lang="en-US" sz="2000" dirty="0" smtClean="0"/>
              <a:t>policies</a:t>
            </a:r>
          </a:p>
          <a:p>
            <a:pPr marL="342900" indent="-342900">
              <a:buFont typeface="Arial" pitchFamily="34" charset="0"/>
              <a:buChar char="•"/>
            </a:pPr>
            <a:endParaRPr lang="it-IT" sz="200" dirty="0"/>
          </a:p>
          <a:p>
            <a:pPr marL="342900" indent="-342900">
              <a:buFont typeface="Arial" pitchFamily="34" charset="0"/>
              <a:buChar char="•"/>
            </a:pPr>
            <a:r>
              <a:rPr lang="en-US" sz="2000" dirty="0" smtClean="0"/>
              <a:t>Participating </a:t>
            </a:r>
            <a:r>
              <a:rPr lang="en-US" sz="2000" dirty="0"/>
              <a:t>to European projects and networking activities to strengthen and disseminate the concept of responsible tourism among private and public tourism </a:t>
            </a:r>
            <a:r>
              <a:rPr lang="en-US" sz="2000" dirty="0" smtClean="0"/>
              <a:t>sectors</a:t>
            </a:r>
            <a:endParaRPr lang="it-IT" sz="2000" dirty="0"/>
          </a:p>
        </p:txBody>
      </p:sp>
      <p:grpSp>
        <p:nvGrpSpPr>
          <p:cNvPr id="11" name="Gruppo 10"/>
          <p:cNvGrpSpPr/>
          <p:nvPr/>
        </p:nvGrpSpPr>
        <p:grpSpPr>
          <a:xfrm>
            <a:off x="107505" y="44640"/>
            <a:ext cx="8944656" cy="584775"/>
            <a:chOff x="107505" y="188640"/>
            <a:chExt cx="8944656" cy="584775"/>
          </a:xfrm>
          <a:noFill/>
        </p:grpSpPr>
        <p:sp>
          <p:nvSpPr>
            <p:cNvPr id="12" name="CasellaDiTesto 11"/>
            <p:cNvSpPr txBox="1"/>
            <p:nvPr/>
          </p:nvSpPr>
          <p:spPr>
            <a:xfrm>
              <a:off x="107505" y="188640"/>
              <a:ext cx="8944656" cy="584775"/>
            </a:xfrm>
            <a:prstGeom prst="rect">
              <a:avLst/>
            </a:prstGeom>
            <a:grpFill/>
            <a:ln>
              <a:solidFill>
                <a:schemeClr val="accent1"/>
              </a:solidFill>
            </a:ln>
          </p:spPr>
          <p:txBody>
            <a:bodyPr wrap="square" rtlCol="0">
              <a:spAutoFit/>
            </a:bodyPr>
            <a:lstStyle/>
            <a:p>
              <a:pPr algn="ctr"/>
              <a:r>
                <a:rPr lang="en-US" sz="800" b="1" dirty="0" smtClean="0">
                  <a:solidFill>
                    <a:srgbClr val="003399"/>
                  </a:solidFill>
                  <a:latin typeface="Arial" pitchFamily="34" charset="0"/>
                  <a:cs typeface="Arial" pitchFamily="34" charset="0"/>
                </a:rPr>
                <a:t>     </a:t>
              </a:r>
            </a:p>
            <a:p>
              <a:pPr algn="ctr"/>
              <a:r>
                <a:rPr lang="en-US" sz="1600" b="1" dirty="0" smtClean="0">
                  <a:solidFill>
                    <a:schemeClr val="tx1">
                      <a:lumMod val="65000"/>
                      <a:lumOff val="35000"/>
                    </a:schemeClr>
                  </a:solidFill>
                  <a:latin typeface="Arial" pitchFamily="34" charset="0"/>
                  <a:cs typeface="Arial" pitchFamily="34" charset="0"/>
                </a:rPr>
                <a:t>Sustainable </a:t>
              </a:r>
              <a:r>
                <a:rPr lang="en-US" sz="1600" b="1" dirty="0">
                  <a:solidFill>
                    <a:schemeClr val="tx1">
                      <a:lumMod val="65000"/>
                      <a:lumOff val="35000"/>
                    </a:schemeClr>
                  </a:solidFill>
                  <a:latin typeface="Arial" pitchFamily="34" charset="0"/>
                  <a:cs typeface="Arial" pitchFamily="34" charset="0"/>
                </a:rPr>
                <a:t>Tourism Networking in </a:t>
              </a:r>
              <a:r>
                <a:rPr lang="en-US" sz="1600" b="1" dirty="0" smtClean="0">
                  <a:solidFill>
                    <a:schemeClr val="tx1">
                      <a:lumMod val="65000"/>
                      <a:lumOff val="35000"/>
                    </a:schemeClr>
                  </a:solidFill>
                  <a:latin typeface="Arial" pitchFamily="34" charset="0"/>
                  <a:cs typeface="Arial" pitchFamily="34" charset="0"/>
                </a:rPr>
                <a:t>Europe</a:t>
              </a:r>
              <a:endParaRPr lang="it-IT" dirty="0" smtClean="0">
                <a:solidFill>
                  <a:schemeClr val="tx1">
                    <a:lumMod val="65000"/>
                    <a:lumOff val="35000"/>
                  </a:schemeClr>
                </a:solidFill>
                <a:latin typeface="Elephant" pitchFamily="18" charset="0"/>
              </a:endParaRPr>
            </a:p>
            <a:p>
              <a:pPr algn="ctr"/>
              <a:endParaRPr lang="en-US" sz="800" b="1" dirty="0" smtClean="0">
                <a:solidFill>
                  <a:srgbClr val="003399"/>
                </a:solidFill>
                <a:latin typeface="Arial" pitchFamily="34" charset="0"/>
                <a:cs typeface="Arial" pitchFamily="34" charset="0"/>
              </a:endParaRPr>
            </a:p>
          </p:txBody>
        </p:sp>
        <p:pic>
          <p:nvPicPr>
            <p:cNvPr id="13" name="Picture 4" descr="http://destinet.eu/images/ecotrans-logo-web-400px.jpg-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20272" y="260632"/>
              <a:ext cx="1943907" cy="432064"/>
            </a:xfrm>
            <a:prstGeom prst="rect">
              <a:avLst/>
            </a:prstGeom>
            <a:grpFill/>
            <a:ln w="28575">
              <a:noFill/>
            </a:ln>
            <a:extLst/>
          </p:spPr>
        </p:pic>
        <p:pic>
          <p:nvPicPr>
            <p:cNvPr id="14"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3" y="260632"/>
              <a:ext cx="1190652" cy="432048"/>
            </a:xfrm>
            <a:prstGeom prst="rect">
              <a:avLst/>
            </a:prstGeom>
            <a:grpFill/>
            <a:ln w="28575">
              <a:noFill/>
              <a:miter lim="800000"/>
              <a:headEnd/>
              <a:tailEnd/>
            </a:ln>
            <a:extLst/>
          </p:spPr>
        </p:pic>
      </p:grpSp>
      <p:sp>
        <p:nvSpPr>
          <p:cNvPr id="15" name="CasellaDiTesto 14"/>
          <p:cNvSpPr txBox="1"/>
          <p:nvPr/>
        </p:nvSpPr>
        <p:spPr>
          <a:xfrm>
            <a:off x="2267744" y="890717"/>
            <a:ext cx="6804248" cy="954107"/>
          </a:xfrm>
          <a:prstGeom prst="rect">
            <a:avLst/>
          </a:prstGeom>
          <a:noFill/>
        </p:spPr>
        <p:txBody>
          <a:bodyPr wrap="square" rtlCol="0">
            <a:spAutoFit/>
          </a:bodyPr>
          <a:lstStyle/>
          <a:p>
            <a:pPr algn="ctr"/>
            <a:r>
              <a:rPr lang="en-US" sz="2800" b="1" dirty="0">
                <a:solidFill>
                  <a:schemeClr val="tx1">
                    <a:lumMod val="65000"/>
                    <a:lumOff val="35000"/>
                  </a:schemeClr>
                </a:solidFill>
                <a:latin typeface="Calibri" pitchFamily="34" charset="0"/>
              </a:rPr>
              <a:t>EARTH </a:t>
            </a:r>
            <a:r>
              <a:rPr lang="en-US" sz="2800" b="1" dirty="0" smtClean="0">
                <a:solidFill>
                  <a:schemeClr val="tx1">
                    <a:lumMod val="65000"/>
                    <a:lumOff val="35000"/>
                  </a:schemeClr>
                </a:solidFill>
                <a:latin typeface="Calibri" pitchFamily="34" charset="0"/>
              </a:rPr>
              <a:t>- </a:t>
            </a:r>
            <a:r>
              <a:rPr lang="en-US" sz="2800" b="1" dirty="0">
                <a:solidFill>
                  <a:schemeClr val="tx1">
                    <a:lumMod val="65000"/>
                    <a:lumOff val="35000"/>
                  </a:schemeClr>
                </a:solidFill>
                <a:latin typeface="Calibri" pitchFamily="34" charset="0"/>
              </a:rPr>
              <a:t>European Alliance of Responsible Tourism and </a:t>
            </a:r>
            <a:r>
              <a:rPr lang="en-US" sz="2800" b="1" dirty="0" smtClean="0">
                <a:solidFill>
                  <a:schemeClr val="tx1">
                    <a:lumMod val="65000"/>
                    <a:lumOff val="35000"/>
                  </a:schemeClr>
                </a:solidFill>
                <a:latin typeface="Calibri" pitchFamily="34" charset="0"/>
              </a:rPr>
              <a:t>Hospitality</a:t>
            </a:r>
            <a:endParaRPr lang="en-US" sz="2800" b="1" dirty="0">
              <a:solidFill>
                <a:schemeClr val="tx1">
                  <a:lumMod val="65000"/>
                  <a:lumOff val="35000"/>
                </a:schemeClr>
              </a:solidFill>
              <a:latin typeface="Calibri" pitchFamily="34" charset="0"/>
            </a:endParaRPr>
          </a:p>
        </p:txBody>
      </p:sp>
      <p:pic>
        <p:nvPicPr>
          <p:cNvPr id="16" name="Picture 2" descr="http://destinet.eu/images/earth.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68" y="908720"/>
            <a:ext cx="1920584" cy="886914"/>
          </a:xfrm>
          <a:prstGeom prst="rect">
            <a:avLst/>
          </a:prstGeom>
          <a:noFill/>
          <a:extLst>
            <a:ext uri="{909E8E84-426E-40DD-AFC4-6F175D3DCCD1}">
              <a14:hiddenFill xmlns:a14="http://schemas.microsoft.com/office/drawing/2010/main">
                <a:solidFill>
                  <a:srgbClr val="FFFFFF"/>
                </a:solidFill>
              </a14:hiddenFill>
            </a:ext>
          </a:extLst>
        </p:spPr>
      </p:pic>
      <p:sp>
        <p:nvSpPr>
          <p:cNvPr id="17" name="CasellaDiTesto 16"/>
          <p:cNvSpPr txBox="1"/>
          <p:nvPr/>
        </p:nvSpPr>
        <p:spPr>
          <a:xfrm>
            <a:off x="4237699" y="1700808"/>
            <a:ext cx="2134501" cy="400110"/>
          </a:xfrm>
          <a:prstGeom prst="rect">
            <a:avLst/>
          </a:prstGeom>
          <a:noFill/>
        </p:spPr>
        <p:txBody>
          <a:bodyPr wrap="square" rtlCol="0">
            <a:spAutoFit/>
          </a:bodyPr>
          <a:lstStyle/>
          <a:p>
            <a:r>
              <a:rPr lang="it-IT" sz="2000" i="1" dirty="0"/>
              <a:t>www. </a:t>
            </a:r>
            <a:r>
              <a:rPr lang="it-IT" sz="2000" i="1" dirty="0" smtClean="0"/>
              <a:t>earth-net.eu</a:t>
            </a:r>
            <a:endParaRPr lang="it-IT" sz="2000" i="1" dirty="0"/>
          </a:p>
        </p:txBody>
      </p:sp>
    </p:spTree>
    <p:extLst>
      <p:ext uri="{BB962C8B-B14F-4D97-AF65-F5344CB8AC3E}">
        <p14:creationId xmlns:p14="http://schemas.microsoft.com/office/powerpoint/2010/main" val="68792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269</Words>
  <Application>Microsoft Office PowerPoint</Application>
  <PresentationFormat>Presentazione su schermo (4:3)</PresentationFormat>
  <Paragraphs>34</Paragraphs>
  <Slides>3</Slides>
  <Notes>0</Notes>
  <HiddenSlides>0</HiddenSlides>
  <MMClips>0</MMClips>
  <ScaleCrop>false</ScaleCrop>
  <HeadingPairs>
    <vt:vector size="4" baseType="variant">
      <vt:variant>
        <vt:lpstr>Tema</vt:lpstr>
      </vt:variant>
      <vt:variant>
        <vt:i4>1</vt:i4>
      </vt:variant>
      <vt:variant>
        <vt:lpstr>Titoli diapositive</vt:lpstr>
      </vt:variant>
      <vt:variant>
        <vt:i4>3</vt:i4>
      </vt:variant>
    </vt:vector>
  </HeadingPairs>
  <TitlesOfParts>
    <vt:vector size="4" baseType="lpstr">
      <vt:lpstr>Tema di Office</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Annalisa</dc:creator>
  <cp:lastModifiedBy>Annalisa</cp:lastModifiedBy>
  <cp:revision>1</cp:revision>
  <dcterms:created xsi:type="dcterms:W3CDTF">2013-03-15T09:17:49Z</dcterms:created>
  <dcterms:modified xsi:type="dcterms:W3CDTF">2013-03-15T09:18:28Z</dcterms:modified>
</cp:coreProperties>
</file>