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cotrans.org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destinet.eu/who-who/civil-society-ngos/ecotrans/membership/ecotrans-members/ecotono" TargetMode="External"/><Relationship Id="rId13" Type="http://schemas.openxmlformats.org/officeDocument/2006/relationships/hyperlink" Target="http://destinet.eu/who-who/civil-society-ngos/ecotrans/membership/ecotrans-members/association-ecotourism-romania-aer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destinet.eu/who-who/businesses/ima" TargetMode="External"/><Relationship Id="rId12" Type="http://schemas.openxmlformats.org/officeDocument/2006/relationships/hyperlink" Target="http://destinet.eu/who-who/civil-society-ngos/european-center-for-eco-agro-tourism-eceat" TargetMode="External"/><Relationship Id="rId2" Type="http://schemas.openxmlformats.org/officeDocument/2006/relationships/image" Target="../media/image2.jpe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stinet.eu/who-who/civil-society-ngos/cts" TargetMode="External"/><Relationship Id="rId11" Type="http://schemas.openxmlformats.org/officeDocument/2006/relationships/hyperlink" Target="http://destinet.eu/who-who/civil-society-ngos/ecotrans" TargetMode="External"/><Relationship Id="rId5" Type="http://schemas.openxmlformats.org/officeDocument/2006/relationships/hyperlink" Target="http://destinet.eu/who-who/civil-society-ngos/pan-parks-foundation" TargetMode="External"/><Relationship Id="rId15" Type="http://schemas.openxmlformats.org/officeDocument/2006/relationships/hyperlink" Target="http://destinet.eu/who-who/academic-bodies/edinburgh-napier-university-uk" TargetMode="External"/><Relationship Id="rId10" Type="http://schemas.openxmlformats.org/officeDocument/2006/relationships/hyperlink" Target="http://destinet.eu/who-who/civil-society-ngos/estecas-estonian-ecotourism-association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destinet.eu/who-who/academic-bodies/silvacultura" TargetMode="External"/><Relationship Id="rId14" Type="http://schemas.openxmlformats.org/officeDocument/2006/relationships/hyperlink" Target="http://destinet.eu/who-who/academic-bodies/emu-estonian-university-of-life-scienc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933181" y="1124744"/>
            <a:ext cx="3599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Introduction</a:t>
            </a:r>
            <a:endParaRPr lang="it-IT" sz="4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36866" name="Picture 2" descr="http://destinet.eu/images/Foto%20Herbert%20Hamele%20Olympos%202012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22" y="1196751"/>
            <a:ext cx="3320798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79512" y="5013176"/>
            <a:ext cx="4048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Herbert </a:t>
            </a:r>
            <a:r>
              <a:rPr lang="en-US" sz="3200" b="1" dirty="0" err="1" smtClean="0"/>
              <a:t>Hamele</a:t>
            </a:r>
            <a:endParaRPr lang="en-US" sz="3200" b="1" dirty="0" smtClean="0"/>
          </a:p>
          <a:p>
            <a:pPr algn="ctr"/>
            <a:r>
              <a:rPr lang="en-US" sz="2400" b="1" dirty="0"/>
              <a:t>ECOTRANS</a:t>
            </a:r>
          </a:p>
          <a:p>
            <a:pPr algn="ctr"/>
            <a:r>
              <a:rPr lang="en-US" sz="2400" b="1" dirty="0" smtClean="0"/>
              <a:t>Founder </a:t>
            </a:r>
            <a:r>
              <a:rPr lang="en-US" sz="2400" b="1" dirty="0"/>
              <a:t>and </a:t>
            </a:r>
            <a:r>
              <a:rPr lang="en-US" sz="2400" b="1" dirty="0" smtClean="0"/>
              <a:t>president </a:t>
            </a:r>
            <a:r>
              <a:rPr lang="en-US" sz="2000" dirty="0" smtClean="0"/>
              <a:t>herbert.hamele@ecotrans.de</a:t>
            </a:r>
          </a:p>
        </p:txBody>
      </p:sp>
      <p:grpSp>
        <p:nvGrpSpPr>
          <p:cNvPr id="2" name="Gruppo 10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2" name="CasellaDiTesto 11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212976"/>
            <a:ext cx="474433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destinet.eu/images/ecotrans-logo-web-400px.jpg-1">
            <a:hlinkClick r:id="rId6" tooltip="ECOTRANS websit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58" y="4078784"/>
            <a:ext cx="3512778" cy="93439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79513" y="2420888"/>
            <a:ext cx="4752528" cy="43550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Main</a:t>
            </a:r>
            <a:r>
              <a:rPr lang="it-IT" sz="2200" b="1" dirty="0" smtClean="0"/>
              <a:t> </a:t>
            </a:r>
            <a:r>
              <a:rPr lang="it-IT" sz="2200" b="1" dirty="0" err="1"/>
              <a:t>A</a:t>
            </a:r>
            <a:r>
              <a:rPr lang="it-IT" sz="2200" b="1" dirty="0" err="1" smtClean="0"/>
              <a:t>chievements</a:t>
            </a:r>
            <a:r>
              <a:rPr lang="it-IT" sz="2200" b="1" dirty="0" smtClean="0"/>
              <a:t>:</a:t>
            </a:r>
          </a:p>
          <a:p>
            <a:pPr marL="182563" lvl="0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European Ecotourism Labeling Standard –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EETLS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structured according to the GSTC, completed with indicators and good practice examples, “GSTC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recognized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standard”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lvl="0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E-tools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development: for self assessment by tourism businesses (e.g. hotel or tour operator) and evaluation, currently: pilot phase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lvl="0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Setting up a European Ecotourism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Network –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seeking collaboration with other initiatives</a:t>
            </a: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po 11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3" name="CasellaDiTesto 12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92696"/>
            <a:ext cx="4896544" cy="172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7254552" y="821611"/>
            <a:ext cx="1709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     </a:t>
            </a:r>
          </a:p>
          <a:p>
            <a:r>
              <a:rPr lang="de-DE" dirty="0" smtClean="0">
                <a:hlinkClick r:id="rId5"/>
              </a:rPr>
              <a:t>Pan Parks-NL</a:t>
            </a:r>
            <a:endParaRPr lang="de-DE" dirty="0" smtClean="0"/>
          </a:p>
          <a:p>
            <a:r>
              <a:rPr lang="de-DE" dirty="0" smtClean="0">
                <a:hlinkClick r:id="rId6"/>
              </a:rPr>
              <a:t>CTS-IT</a:t>
            </a:r>
            <a:endParaRPr lang="de-DE" dirty="0" smtClean="0"/>
          </a:p>
          <a:p>
            <a:r>
              <a:rPr lang="de-DE" dirty="0" smtClean="0">
                <a:hlinkClick r:id="rId7"/>
              </a:rPr>
              <a:t>IMA-IT</a:t>
            </a:r>
            <a:r>
              <a:rPr lang="de-DE" dirty="0" smtClean="0"/>
              <a:t>  </a:t>
            </a:r>
          </a:p>
          <a:p>
            <a:r>
              <a:rPr lang="de-DE" dirty="0" smtClean="0">
                <a:hlinkClick r:id="rId8"/>
              </a:rPr>
              <a:t>ECOTONO-ES</a:t>
            </a:r>
            <a:endParaRPr lang="de-DE" dirty="0" smtClean="0"/>
          </a:p>
          <a:p>
            <a:r>
              <a:rPr lang="de-DE" dirty="0" err="1" smtClean="0">
                <a:hlinkClick r:id="rId9"/>
              </a:rPr>
              <a:t>Silvacultura</a:t>
            </a:r>
            <a:r>
              <a:rPr lang="de-DE" dirty="0" smtClean="0">
                <a:hlinkClick r:id="rId9"/>
              </a:rPr>
              <a:t>-FI</a:t>
            </a:r>
            <a:endParaRPr lang="de-DE" dirty="0" smtClean="0"/>
          </a:p>
          <a:p>
            <a:r>
              <a:rPr lang="de-DE" dirty="0" smtClean="0">
                <a:hlinkClick r:id="rId10"/>
              </a:rPr>
              <a:t>ESTECAS-EE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5148064" y="743793"/>
            <a:ext cx="235800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err="1" smtClean="0"/>
              <a:t>Members</a:t>
            </a:r>
            <a:r>
              <a:rPr lang="it-IT" b="1" dirty="0" smtClean="0"/>
              <a:t>:</a:t>
            </a:r>
            <a:endParaRPr lang="de-DE" dirty="0" smtClean="0">
              <a:hlinkClick r:id=""/>
            </a:endParaRPr>
          </a:p>
          <a:p>
            <a:r>
              <a:rPr lang="de-DE" dirty="0" smtClean="0">
                <a:hlinkClick r:id=""/>
              </a:rPr>
              <a:t>PRISMA-GR</a:t>
            </a:r>
            <a:r>
              <a:rPr lang="de-DE" dirty="0" smtClean="0"/>
              <a:t>      </a:t>
            </a:r>
          </a:p>
          <a:p>
            <a:r>
              <a:rPr lang="de-DE" dirty="0" smtClean="0">
                <a:hlinkClick r:id="rId11"/>
              </a:rPr>
              <a:t>ECOTRANS-DE</a:t>
            </a:r>
            <a:r>
              <a:rPr lang="de-DE" dirty="0" smtClean="0"/>
              <a:t> </a:t>
            </a:r>
          </a:p>
          <a:p>
            <a:r>
              <a:rPr lang="de-DE" dirty="0" smtClean="0">
                <a:hlinkClick r:id="rId12"/>
              </a:rPr>
              <a:t>ECEAT-NL</a:t>
            </a:r>
            <a:r>
              <a:rPr lang="de-DE" dirty="0" smtClean="0"/>
              <a:t>                      </a:t>
            </a:r>
          </a:p>
          <a:p>
            <a:r>
              <a:rPr lang="de-DE" dirty="0" smtClean="0">
                <a:hlinkClick r:id="rId13"/>
              </a:rPr>
              <a:t>AER-RO</a:t>
            </a:r>
            <a:endParaRPr lang="de-DE" dirty="0" smtClean="0"/>
          </a:p>
          <a:p>
            <a:r>
              <a:rPr lang="de-DE" dirty="0" smtClean="0">
                <a:hlinkClick r:id="rId14"/>
              </a:rPr>
              <a:t>EMÜ-EE</a:t>
            </a:r>
            <a:r>
              <a:rPr lang="de-DE" dirty="0" smtClean="0"/>
              <a:t>            </a:t>
            </a:r>
          </a:p>
          <a:p>
            <a:r>
              <a:rPr lang="de-DE" dirty="0" smtClean="0">
                <a:hlinkClick r:id="rId15"/>
              </a:rPr>
              <a:t>NAPIER-GB</a:t>
            </a:r>
            <a:r>
              <a:rPr lang="de-DE" dirty="0" smtClean="0"/>
              <a:t>  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75634" y="3215558"/>
            <a:ext cx="3960862" cy="302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5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67544" y="2492896"/>
            <a:ext cx="3312368" cy="2246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latin typeface="Arial" pitchFamily="34" charset="0"/>
                <a:cs typeface="Arial" pitchFamily="34" charset="0"/>
              </a:rPr>
              <a:t>Applied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latin typeface="Arial" pitchFamily="34" charset="0"/>
                <a:cs typeface="Arial" pitchFamily="34" charset="0"/>
              </a:rPr>
              <a:t>tools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en-US" sz="2000" dirty="0" smtClean="0">
              <a:solidFill>
                <a:srgbClr val="595959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Calibri"/>
                <a:cs typeface="Arial" pitchFamily="34" charset="0"/>
              </a:rPr>
              <a:t>EETLS &amp; good practices </a:t>
            </a:r>
          </a:p>
          <a:p>
            <a:endParaRPr lang="en-US" sz="2000" dirty="0" smtClean="0">
              <a:solidFill>
                <a:srgbClr val="595959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Calibri"/>
                <a:cs typeface="Arial" pitchFamily="34" charset="0"/>
              </a:rPr>
              <a:t>e-tools for businesses &amp; agencies</a:t>
            </a:r>
          </a:p>
          <a:p>
            <a:endParaRPr lang="de-DE" sz="20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7544" y="4915034"/>
            <a:ext cx="8312655" cy="1754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latin typeface="Arial" pitchFamily="34" charset="0"/>
                <a:cs typeface="Arial" pitchFamily="34" charset="0"/>
              </a:rPr>
              <a:t>Challenges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it-IT" sz="800" dirty="0" smtClean="0">
              <a:latin typeface="Arial" pitchFamily="34" charset="0"/>
              <a:cs typeface="Arial" pitchFamily="34" charset="0"/>
            </a:endParaRPr>
          </a:p>
          <a:p>
            <a:pPr marL="274638" indent="-254000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 pitchFamily="34" charset="0"/>
                <a:ea typeface="Calibri"/>
                <a:cs typeface="Arial" pitchFamily="34" charset="0"/>
              </a:rPr>
              <a:t>Positioning within the context of </a:t>
            </a: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Calibri"/>
                <a:cs typeface="Arial" pitchFamily="34" charset="0"/>
              </a:rPr>
              <a:t>existing certification </a:t>
            </a:r>
            <a:r>
              <a:rPr lang="en-US" sz="2000" dirty="0" err="1" smtClean="0">
                <a:solidFill>
                  <a:srgbClr val="595959"/>
                </a:solidFill>
                <a:latin typeface="Arial" pitchFamily="34" charset="0"/>
                <a:ea typeface="Calibri"/>
                <a:cs typeface="Arial" pitchFamily="34" charset="0"/>
              </a:rPr>
              <a:t>programmes</a:t>
            </a: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Calibri"/>
                <a:cs typeface="Arial" pitchFamily="34" charset="0"/>
              </a:rPr>
              <a:t>, tools</a:t>
            </a:r>
            <a:r>
              <a:rPr lang="en-US" sz="2000" dirty="0">
                <a:solidFill>
                  <a:srgbClr val="595959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Calibri"/>
                <a:cs typeface="Arial" pitchFamily="34" charset="0"/>
              </a:rPr>
              <a:t>networks, national differences</a:t>
            </a:r>
            <a:endParaRPr lang="de-DE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274638" indent="-254000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Calibri"/>
                <a:cs typeface="Arial" pitchFamily="34" charset="0"/>
              </a:rPr>
              <a:t>Sustaining </a:t>
            </a:r>
            <a:r>
              <a:rPr lang="en-US" sz="2000" dirty="0">
                <a:solidFill>
                  <a:srgbClr val="595959"/>
                </a:solidFill>
                <a:latin typeface="Arial" pitchFamily="34" charset="0"/>
                <a:ea typeface="Calibri"/>
                <a:cs typeface="Arial" pitchFamily="34" charset="0"/>
              </a:rPr>
              <a:t>the project results: finance, integration with other </a:t>
            </a: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Calibri"/>
                <a:cs typeface="Arial" pitchFamily="34" charset="0"/>
              </a:rPr>
              <a:t>initiatives, further development</a:t>
            </a:r>
            <a:endParaRPr lang="de-DE" sz="20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grpSp>
        <p:nvGrpSpPr>
          <p:cNvPr id="2" name="Gruppo 12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4" name="CasellaDiTesto 13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  <p:sp>
        <p:nvSpPr>
          <p:cNvPr id="12" name="CasellaDiTesto 7"/>
          <p:cNvSpPr txBox="1"/>
          <p:nvPr/>
        </p:nvSpPr>
        <p:spPr>
          <a:xfrm>
            <a:off x="4211960" y="764704"/>
            <a:ext cx="4568239" cy="1631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latin typeface="Arial" pitchFamily="34" charset="0"/>
                <a:cs typeface="Arial" pitchFamily="34" charset="0"/>
              </a:rPr>
              <a:t>Businesses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latin typeface="Arial" pitchFamily="34" charset="0"/>
                <a:cs typeface="Arial" pitchFamily="34" charset="0"/>
              </a:rPr>
              <a:t>involvement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rgbClr val="595959"/>
                </a:solidFill>
                <a:latin typeface="Arial" pitchFamily="34" charset="0"/>
                <a:ea typeface="Calibri"/>
                <a:cs typeface="Arial" pitchFamily="34" charset="0"/>
              </a:rPr>
              <a:t>About </a:t>
            </a: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Calibri"/>
                <a:cs typeface="Arial" pitchFamily="34" charset="0"/>
              </a:rPr>
              <a:t>30 businesses </a:t>
            </a:r>
            <a:r>
              <a:rPr lang="en-US" sz="2000" dirty="0">
                <a:solidFill>
                  <a:srgbClr val="595959"/>
                </a:solidFill>
                <a:latin typeface="Arial" pitchFamily="34" charset="0"/>
                <a:ea typeface="Calibri"/>
                <a:cs typeface="Arial" pitchFamily="34" charset="0"/>
              </a:rPr>
              <a:t>in the pilot phase: hotels and camping sites with relation to nature tourism/experience, local/regional tour operators </a:t>
            </a:r>
            <a:endParaRPr lang="de-DE" sz="20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7544" y="764704"/>
            <a:ext cx="3672408" cy="1631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/>
                <a:cs typeface="Arial" pitchFamily="34" charset="0"/>
              </a:rPr>
              <a:t>Destinations involvement</a:t>
            </a:r>
            <a:r>
              <a:rPr lang="en-US" sz="2000" b="1" dirty="0" smtClean="0">
                <a:latin typeface="Arial" pitchFamily="34" charset="0"/>
                <a:ea typeface="Calibri"/>
                <a:cs typeface="Arial" pitchFamily="34" charset="0"/>
              </a:rPr>
              <a:t>:</a:t>
            </a:r>
          </a:p>
          <a:p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Calibri"/>
                <a:cs typeface="Arial" pitchFamily="34" charset="0"/>
              </a:rPr>
              <a:t>Few protected </a:t>
            </a:r>
            <a:r>
              <a:rPr lang="en-US" sz="2000" dirty="0">
                <a:solidFill>
                  <a:srgbClr val="595959"/>
                </a:solidFill>
                <a:latin typeface="Arial" pitchFamily="34" charset="0"/>
                <a:ea typeface="Calibri"/>
                <a:cs typeface="Arial" pitchFamily="34" charset="0"/>
              </a:rPr>
              <a:t>areas as “destinations” </a:t>
            </a: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en-US" sz="2000" dirty="0">
                <a:solidFill>
                  <a:srgbClr val="595959"/>
                </a:solidFill>
                <a:latin typeface="Arial" pitchFamily="34" charset="0"/>
                <a:ea typeface="Calibri"/>
                <a:cs typeface="Arial" pitchFamily="34" charset="0"/>
              </a:rPr>
              <a:t>e.g. Pan Parks, European Charter </a:t>
            </a: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Calibri"/>
                <a:cs typeface="Arial" pitchFamily="34" charset="0"/>
              </a:rPr>
              <a:t>parks), </a:t>
            </a:r>
            <a:r>
              <a:rPr lang="en-US" sz="2000" dirty="0">
                <a:solidFill>
                  <a:srgbClr val="595959"/>
                </a:solidFill>
                <a:latin typeface="Arial" pitchFamily="34" charset="0"/>
                <a:ea typeface="Calibri"/>
                <a:cs typeface="Arial" pitchFamily="34" charset="0"/>
              </a:rPr>
              <a:t>but not main target </a:t>
            </a: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Calibri"/>
                <a:cs typeface="Arial" pitchFamily="34" charset="0"/>
              </a:rPr>
              <a:t>group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492896"/>
            <a:ext cx="4896544" cy="231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46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Presentazione su schermo (4:3)</PresentationFormat>
  <Paragraphs>41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Annalisa</dc:creator>
  <cp:lastModifiedBy>Annalisa</cp:lastModifiedBy>
  <cp:revision>1</cp:revision>
  <dcterms:created xsi:type="dcterms:W3CDTF">2013-03-15T08:48:51Z</dcterms:created>
  <dcterms:modified xsi:type="dcterms:W3CDTF">2013-03-15T08:49:20Z</dcterms:modified>
</cp:coreProperties>
</file>