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15/03/2013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15/03/2013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15/03/2013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15/03/2013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nnalisa\Desktop\ecotrans annalisa\ITB\power point\tinf\Ferdinand_Weps_Headsho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540" y="1124744"/>
            <a:ext cx="3606130" cy="3606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sellaDiTesto 6"/>
          <p:cNvSpPr txBox="1"/>
          <p:nvPr/>
        </p:nvSpPr>
        <p:spPr>
          <a:xfrm>
            <a:off x="4499992" y="998895"/>
            <a:ext cx="42641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The International Ecotourism </a:t>
            </a:r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Society</a:t>
            </a:r>
            <a:endParaRPr lang="it-IT" sz="40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35496" y="5407476"/>
            <a:ext cx="45443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Ferdinand </a:t>
            </a:r>
            <a:r>
              <a:rPr lang="en-US" sz="3200" b="1" dirty="0" err="1" smtClean="0"/>
              <a:t>Weps</a:t>
            </a:r>
            <a:endParaRPr lang="en-US" sz="3200" b="1" dirty="0"/>
          </a:p>
          <a:p>
            <a:pPr algn="ctr"/>
            <a:r>
              <a:rPr lang="en-US" sz="2000" b="1" dirty="0" smtClean="0"/>
              <a:t>The </a:t>
            </a:r>
            <a:r>
              <a:rPr lang="en-US" sz="2000" b="1" dirty="0"/>
              <a:t>International Ecotourism </a:t>
            </a:r>
            <a:r>
              <a:rPr lang="en-US" sz="2000" b="1" dirty="0" smtClean="0"/>
              <a:t>Society</a:t>
            </a:r>
          </a:p>
          <a:p>
            <a:pPr algn="ctr"/>
            <a:r>
              <a:rPr lang="en-US" sz="2000" dirty="0" smtClean="0"/>
              <a:t>Director </a:t>
            </a:r>
            <a:r>
              <a:rPr lang="en-US" sz="2000" dirty="0"/>
              <a:t>of Membership and </a:t>
            </a:r>
            <a:r>
              <a:rPr lang="en-US" sz="2000" dirty="0" smtClean="0"/>
              <a:t>Operations</a:t>
            </a:r>
            <a:endParaRPr lang="en-US" sz="2000" dirty="0"/>
          </a:p>
        </p:txBody>
      </p:sp>
      <p:pic>
        <p:nvPicPr>
          <p:cNvPr id="20482" name="Picture 2" descr="http://www.ecotourism.ca/images/jungl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7" y="4045225"/>
            <a:ext cx="3816425" cy="252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nnalisa\Desktop\ecotrans annalisa\ITB\power point\tinf\TIES_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861048"/>
            <a:ext cx="2843790" cy="941834"/>
          </a:xfrm>
          <a:prstGeom prst="rect">
            <a:avLst/>
          </a:prstGeom>
          <a:solidFill>
            <a:srgbClr val="FFFFFF">
              <a:shade val="85000"/>
            </a:srgbClr>
          </a:solidFill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grpSp>
        <p:nvGrpSpPr>
          <p:cNvPr id="14" name="Gruppo 13"/>
          <p:cNvGrpSpPr/>
          <p:nvPr/>
        </p:nvGrpSpPr>
        <p:grpSpPr>
          <a:xfrm>
            <a:off x="107505" y="44640"/>
            <a:ext cx="8944656" cy="584775"/>
            <a:chOff x="107505" y="188640"/>
            <a:chExt cx="8944656" cy="584775"/>
          </a:xfrm>
          <a:noFill/>
        </p:grpSpPr>
        <p:sp>
          <p:nvSpPr>
            <p:cNvPr id="15" name="CasellaDiTesto 14"/>
            <p:cNvSpPr txBox="1"/>
            <p:nvPr/>
          </p:nvSpPr>
          <p:spPr>
            <a:xfrm>
              <a:off x="107505" y="188640"/>
              <a:ext cx="8944656" cy="584775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 smtClean="0">
                  <a:solidFill>
                    <a:srgbClr val="003399"/>
                  </a:solidFill>
                  <a:latin typeface="Arial" pitchFamily="34" charset="0"/>
                  <a:cs typeface="Arial" pitchFamily="34" charset="0"/>
                </a:rPr>
                <a:t>     </a:t>
              </a:r>
            </a:p>
            <a:p>
              <a:pPr algn="ctr"/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Sustainable </a:t>
              </a:r>
              <a:r>
                <a:rPr 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Tourism Networking in </a:t>
              </a:r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Europe</a:t>
              </a:r>
              <a:endParaRPr lang="it-IT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lephant" pitchFamily="18" charset="0"/>
              </a:endParaRPr>
            </a:p>
            <a:p>
              <a:pPr algn="ctr"/>
              <a:endParaRPr lang="en-US" sz="8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6" name="Picture 4" descr="http://destinet.eu/images/ecotrans-logo-web-400px.jpg-1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20272" y="260632"/>
              <a:ext cx="1943907" cy="432064"/>
            </a:xfrm>
            <a:prstGeom prst="rect">
              <a:avLst/>
            </a:prstGeom>
            <a:grpFill/>
            <a:ln w="28575">
              <a:noFill/>
            </a:ln>
            <a:extLst/>
          </p:spPr>
        </p:pic>
        <p:pic>
          <p:nvPicPr>
            <p:cNvPr id="17" name="Picture 5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3" y="260632"/>
              <a:ext cx="1190652" cy="432048"/>
            </a:xfrm>
            <a:prstGeom prst="rect">
              <a:avLst/>
            </a:prstGeom>
            <a:grpFill/>
            <a:ln w="28575">
              <a:noFill/>
              <a:miter lim="800000"/>
              <a:headEnd/>
              <a:tailEnd/>
            </a:ln>
            <a:extLst/>
          </p:spPr>
        </p:pic>
      </p:grpSp>
    </p:spTree>
    <p:extLst>
      <p:ext uri="{BB962C8B-B14F-4D97-AF65-F5344CB8AC3E}">
        <p14:creationId xmlns:p14="http://schemas.microsoft.com/office/powerpoint/2010/main" val="30177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sellaDiTesto 11"/>
          <p:cNvSpPr txBox="1"/>
          <p:nvPr/>
        </p:nvSpPr>
        <p:spPr>
          <a:xfrm>
            <a:off x="530669" y="2060848"/>
            <a:ext cx="843351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1" dirty="0" err="1" smtClean="0"/>
              <a:t>Members</a:t>
            </a:r>
            <a:r>
              <a:rPr lang="it-IT" dirty="0" smtClean="0"/>
              <a:t>:</a:t>
            </a:r>
          </a:p>
          <a:p>
            <a:endParaRPr lang="it-IT" sz="8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/>
              <a:t>1200 – Organization and Professionals from different </a:t>
            </a:r>
            <a:r>
              <a:rPr lang="en-US" sz="2400" dirty="0" smtClean="0"/>
              <a:t>fields:  </a:t>
            </a:r>
            <a:r>
              <a:rPr lang="en-US" sz="2400" dirty="0"/>
              <a:t>Tour Operators, Accommodations, NGOs, Governments and CVBs, Service Supplier, </a:t>
            </a:r>
            <a:r>
              <a:rPr lang="en-US" sz="2400" dirty="0" smtClean="0"/>
              <a:t>from </a:t>
            </a:r>
            <a:r>
              <a:rPr lang="en-US" sz="2400" dirty="0"/>
              <a:t>over 135 </a:t>
            </a:r>
            <a:r>
              <a:rPr lang="en-US" sz="2400" dirty="0" smtClean="0"/>
              <a:t>countries</a:t>
            </a:r>
            <a:endParaRPr lang="it-IT" sz="24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339752" y="838889"/>
            <a:ext cx="66244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The International Ecotourism 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Society</a:t>
            </a:r>
            <a:endParaRPr lang="it-IT" sz="32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019" y="951244"/>
            <a:ext cx="1054717" cy="893580"/>
          </a:xfrm>
          <a:prstGeom prst="rect">
            <a:avLst/>
          </a:prstGeom>
          <a:noFill/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4" name="CasellaDiTesto 13"/>
          <p:cNvSpPr txBox="1"/>
          <p:nvPr/>
        </p:nvSpPr>
        <p:spPr>
          <a:xfrm>
            <a:off x="4211960" y="1300698"/>
            <a:ext cx="3024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www.ecotourism.org</a:t>
            </a:r>
            <a:endParaRPr lang="it-IT" sz="2000" dirty="0"/>
          </a:p>
        </p:txBody>
      </p:sp>
      <p:grpSp>
        <p:nvGrpSpPr>
          <p:cNvPr id="15" name="Gruppo 14"/>
          <p:cNvGrpSpPr/>
          <p:nvPr/>
        </p:nvGrpSpPr>
        <p:grpSpPr>
          <a:xfrm>
            <a:off x="107505" y="44640"/>
            <a:ext cx="8944656" cy="584775"/>
            <a:chOff x="107505" y="188640"/>
            <a:chExt cx="8944656" cy="584775"/>
          </a:xfrm>
          <a:noFill/>
        </p:grpSpPr>
        <p:sp>
          <p:nvSpPr>
            <p:cNvPr id="16" name="CasellaDiTesto 15"/>
            <p:cNvSpPr txBox="1"/>
            <p:nvPr/>
          </p:nvSpPr>
          <p:spPr>
            <a:xfrm>
              <a:off x="107505" y="188640"/>
              <a:ext cx="8944656" cy="584775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 smtClean="0">
                  <a:solidFill>
                    <a:srgbClr val="003399"/>
                  </a:solidFill>
                  <a:latin typeface="Arial" pitchFamily="34" charset="0"/>
                  <a:cs typeface="Arial" pitchFamily="34" charset="0"/>
                </a:rPr>
                <a:t>     </a:t>
              </a:r>
            </a:p>
            <a:p>
              <a:pPr algn="ctr"/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Sustainable </a:t>
              </a:r>
              <a:r>
                <a:rPr 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Tourism Networking in </a:t>
              </a:r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Europe</a:t>
              </a:r>
              <a:endParaRPr lang="it-IT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lephant" pitchFamily="18" charset="0"/>
              </a:endParaRPr>
            </a:p>
            <a:p>
              <a:pPr algn="ctr"/>
              <a:endParaRPr lang="en-US" sz="8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7" name="Picture 4" descr="http://destinet.eu/images/ecotrans-logo-web-400px.jpg-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20272" y="260632"/>
              <a:ext cx="1943907" cy="432064"/>
            </a:xfrm>
            <a:prstGeom prst="rect">
              <a:avLst/>
            </a:prstGeom>
            <a:grpFill/>
            <a:ln w="28575">
              <a:noFill/>
            </a:ln>
            <a:extLst/>
          </p:spPr>
        </p:pic>
        <p:pic>
          <p:nvPicPr>
            <p:cNvPr id="18" name="Picture 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3" y="260632"/>
              <a:ext cx="1190652" cy="432048"/>
            </a:xfrm>
            <a:prstGeom prst="rect">
              <a:avLst/>
            </a:prstGeom>
            <a:grpFill/>
            <a:ln w="28575">
              <a:noFill/>
              <a:miter lim="800000"/>
              <a:headEnd/>
              <a:tailEnd/>
            </a:ln>
            <a:extLst/>
          </p:spPr>
        </p:pic>
      </p:grpSp>
      <p:pic>
        <p:nvPicPr>
          <p:cNvPr id="19" name="Picture 2" descr="C:\Users\Annalisa\Desktop\ecotrans annalisa\ITB\power point\Ferdinand Weps - TIES\ESTC12-General-Session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7120" y="3835306"/>
            <a:ext cx="4039096" cy="2690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587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/>
          <p:cNvSpPr txBox="1"/>
          <p:nvPr/>
        </p:nvSpPr>
        <p:spPr>
          <a:xfrm>
            <a:off x="467544" y="2296904"/>
            <a:ext cx="806489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1" dirty="0" err="1" smtClean="0"/>
              <a:t>Applied</a:t>
            </a:r>
            <a:r>
              <a:rPr lang="it-IT" sz="2200" b="1" dirty="0" smtClean="0"/>
              <a:t> Tools:</a:t>
            </a:r>
          </a:p>
          <a:p>
            <a:endParaRPr lang="it-IT" sz="800" b="1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/>
              <a:t>Several tools in place for the industry. From training and education to a professional network for knowledge </a:t>
            </a:r>
            <a:r>
              <a:rPr lang="en-US" sz="2400" dirty="0" smtClean="0"/>
              <a:t>exchange</a:t>
            </a:r>
            <a:endParaRPr lang="it-IT" sz="2400" dirty="0"/>
          </a:p>
        </p:txBody>
      </p:sp>
      <p:grpSp>
        <p:nvGrpSpPr>
          <p:cNvPr id="10" name="Gruppo 9"/>
          <p:cNvGrpSpPr/>
          <p:nvPr/>
        </p:nvGrpSpPr>
        <p:grpSpPr>
          <a:xfrm>
            <a:off x="107505" y="44640"/>
            <a:ext cx="8944656" cy="584775"/>
            <a:chOff x="107505" y="188640"/>
            <a:chExt cx="8944656" cy="584775"/>
          </a:xfrm>
          <a:noFill/>
        </p:grpSpPr>
        <p:sp>
          <p:nvSpPr>
            <p:cNvPr id="12" name="CasellaDiTesto 11"/>
            <p:cNvSpPr txBox="1"/>
            <p:nvPr/>
          </p:nvSpPr>
          <p:spPr>
            <a:xfrm>
              <a:off x="107505" y="188640"/>
              <a:ext cx="8944656" cy="584775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 smtClean="0">
                  <a:solidFill>
                    <a:srgbClr val="003399"/>
                  </a:solidFill>
                  <a:latin typeface="Arial" pitchFamily="34" charset="0"/>
                  <a:cs typeface="Arial" pitchFamily="34" charset="0"/>
                </a:rPr>
                <a:t>     </a:t>
              </a:r>
            </a:p>
            <a:p>
              <a:pPr algn="ctr"/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Sustainable </a:t>
              </a:r>
              <a:r>
                <a:rPr 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Tourism Networking in </a:t>
              </a:r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Europe</a:t>
              </a:r>
              <a:endParaRPr lang="it-IT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lephant" pitchFamily="18" charset="0"/>
              </a:endParaRPr>
            </a:p>
            <a:p>
              <a:pPr algn="ctr"/>
              <a:endParaRPr lang="en-US" sz="8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3" name="Picture 4" descr="http://destinet.eu/images/ecotrans-logo-web-400px.jpg-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20272" y="260632"/>
              <a:ext cx="1943907" cy="432064"/>
            </a:xfrm>
            <a:prstGeom prst="rect">
              <a:avLst/>
            </a:prstGeom>
            <a:grpFill/>
            <a:ln w="28575">
              <a:noFill/>
            </a:ln>
            <a:extLst/>
          </p:spPr>
        </p:pic>
        <p:pic>
          <p:nvPicPr>
            <p:cNvPr id="16" name="Picture 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3" y="260632"/>
              <a:ext cx="1190652" cy="432048"/>
            </a:xfrm>
            <a:prstGeom prst="rect">
              <a:avLst/>
            </a:prstGeom>
            <a:grpFill/>
            <a:ln w="28575">
              <a:noFill/>
              <a:miter lim="800000"/>
              <a:headEnd/>
              <a:tailEnd/>
            </a:ln>
            <a:extLst/>
          </p:spPr>
        </p:pic>
      </p:grpSp>
      <p:sp>
        <p:nvSpPr>
          <p:cNvPr id="17" name="CasellaDiTesto 16"/>
          <p:cNvSpPr txBox="1"/>
          <p:nvPr/>
        </p:nvSpPr>
        <p:spPr>
          <a:xfrm>
            <a:off x="2339752" y="838889"/>
            <a:ext cx="66244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The International Ecotourism 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Society</a:t>
            </a:r>
            <a:endParaRPr lang="it-IT" sz="32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019" y="951244"/>
            <a:ext cx="1054717" cy="893580"/>
          </a:xfrm>
          <a:prstGeom prst="rect">
            <a:avLst/>
          </a:prstGeom>
          <a:noFill/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9" name="CasellaDiTesto 18"/>
          <p:cNvSpPr txBox="1"/>
          <p:nvPr/>
        </p:nvSpPr>
        <p:spPr>
          <a:xfrm>
            <a:off x="4211960" y="1300698"/>
            <a:ext cx="3024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www.ecotourism.org</a:t>
            </a:r>
            <a:endParaRPr lang="it-IT" sz="2000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395536" y="3956264"/>
            <a:ext cx="8656625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1" dirty="0" err="1" smtClean="0"/>
              <a:t>Main</a:t>
            </a:r>
            <a:r>
              <a:rPr lang="it-IT" sz="2200" b="1" dirty="0" smtClean="0"/>
              <a:t> </a:t>
            </a:r>
            <a:r>
              <a:rPr lang="it-IT" sz="2200" b="1" dirty="0" err="1" smtClean="0"/>
              <a:t>Achievements</a:t>
            </a:r>
            <a:r>
              <a:rPr lang="it-IT" sz="2200" b="1" dirty="0" smtClean="0"/>
              <a:t>:</a:t>
            </a:r>
          </a:p>
          <a:p>
            <a:endParaRPr lang="it-IT" sz="800" b="1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/>
              <a:t>Founded in 1990, TIES has been on the forefront of the development of ecotourism, providing guidelines and standards, training, technical </a:t>
            </a:r>
            <a:r>
              <a:rPr lang="en-US" sz="2400" dirty="0" smtClean="0"/>
              <a:t>assistance and </a:t>
            </a:r>
            <a:r>
              <a:rPr lang="en-US" sz="2400" dirty="0"/>
              <a:t>educational </a:t>
            </a:r>
            <a:r>
              <a:rPr lang="en-US" sz="2400" dirty="0" smtClean="0"/>
              <a:t>resources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35616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125</Words>
  <Application>Microsoft Office PowerPoint</Application>
  <PresentationFormat>Presentazione su schermo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Annalisa</dc:creator>
  <cp:lastModifiedBy>Annalisa</cp:lastModifiedBy>
  <cp:revision>1</cp:revision>
  <dcterms:created xsi:type="dcterms:W3CDTF">2013-03-15T09:16:17Z</dcterms:created>
  <dcterms:modified xsi:type="dcterms:W3CDTF">2013-03-15T09:17:14Z</dcterms:modified>
</cp:coreProperties>
</file>