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estinet.eu/portal_map?lat_center=45.39844997630408&amp;lon_center=14.1064453125&amp;map_zoom=5&amp;map_engine=google&amp;base_layer=hybrid&amp;geo_types:list=symbol921&amp;geo_types:list=symbol806&amp;geo_types:list=symbol906&amp;geo_types:list=symbol395&amp;geo_types:list=symbol446&amp;geo_types:list=symbol678&amp;geo_types:list=symbol984&amp;geo_types:list=symbol130&amp;geo_types:list=symbol683&amp;geo_types:list=symbol834&amp;geo_types:list=symbol930&amp;geo_types:list=symbol009&amp;geo_types:list=symbol338&amp;geo_types:list=symbol092&amp;country=&amp;path=&amp;geo_query=networklandscap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79514" y="4941168"/>
            <a:ext cx="4400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Christian </a:t>
            </a:r>
            <a:r>
              <a:rPr lang="en-US" sz="3200" b="1" dirty="0" smtClean="0"/>
              <a:t>Baumgartner</a:t>
            </a:r>
          </a:p>
          <a:p>
            <a:pPr algn="ctr"/>
            <a:r>
              <a:rPr lang="it-IT" sz="2400" b="1" dirty="0" err="1">
                <a:latin typeface="Calibri" pitchFamily="34" charset="0"/>
              </a:rPr>
              <a:t>Naturfreunde</a:t>
            </a:r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International (</a:t>
            </a:r>
            <a:r>
              <a:rPr lang="it-IT" sz="2400" b="1" dirty="0">
                <a:latin typeface="Calibri" pitchFamily="34" charset="0"/>
              </a:rPr>
              <a:t>NFI</a:t>
            </a:r>
            <a:r>
              <a:rPr lang="it-IT" sz="2400" b="1" dirty="0" smtClean="0">
                <a:latin typeface="Calibri" pitchFamily="34" charset="0"/>
              </a:rPr>
              <a:t>)</a:t>
            </a:r>
            <a:endParaRPr lang="en-US" sz="2400" b="1" dirty="0" smtClean="0"/>
          </a:p>
          <a:p>
            <a:pPr algn="ctr"/>
            <a:r>
              <a:rPr lang="en-US" sz="2400" dirty="0"/>
              <a:t>www.nf-int.org</a:t>
            </a:r>
            <a:endParaRPr lang="en-US" sz="2400" dirty="0" smtClean="0"/>
          </a:p>
          <a:p>
            <a:pPr algn="ctr"/>
            <a:r>
              <a:rPr lang="it-IT" sz="2000" dirty="0"/>
              <a:t>christian.baumgartner@nf-int.org</a:t>
            </a:r>
          </a:p>
        </p:txBody>
      </p:sp>
      <p:pic>
        <p:nvPicPr>
          <p:cNvPr id="15364" name="Picture 4" descr="http://denkstatt-group.com/index.php?tinymceimg=naturfreun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23" y="1032465"/>
            <a:ext cx="3158607" cy="37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freizeitcenter-oberrhein.de/share/public/Bilder_gross/fehlende_Bilder_gross/BLT0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833" y="3789040"/>
            <a:ext cx="4096623" cy="272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destinet.eu/images/logo_nfi_g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47" y="2348880"/>
            <a:ext cx="1512168" cy="2526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11" name="Gruppo 10"/>
          <p:cNvGrpSpPr/>
          <p:nvPr/>
        </p:nvGrpSpPr>
        <p:grpSpPr>
          <a:xfrm>
            <a:off x="107505" y="44640"/>
            <a:ext cx="8944656" cy="584775"/>
            <a:chOff x="107505" y="188640"/>
            <a:chExt cx="8944656" cy="584775"/>
          </a:xfrm>
          <a:noFill/>
        </p:grpSpPr>
        <p:sp>
          <p:nvSpPr>
            <p:cNvPr id="12" name="CasellaDiTesto 11"/>
            <p:cNvSpPr txBox="1"/>
            <p:nvPr/>
          </p:nvSpPr>
          <p:spPr>
            <a:xfrm>
              <a:off x="107505" y="188640"/>
              <a:ext cx="8944656" cy="5847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    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Sustainable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Tourism Networking in </a:t>
              </a: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Europe</a:t>
              </a:r>
              <a:endPara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ephant" pitchFamily="18" charset="0"/>
              </a:endParaRPr>
            </a:p>
            <a:p>
              <a:pPr algn="ctr"/>
              <a:endParaRPr lang="en-US" sz="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Picture 4" descr="http://destinet.eu/images/ecotrans-logo-web-400px.jpg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32"/>
              <a:ext cx="1943907" cy="432064"/>
            </a:xfrm>
            <a:prstGeom prst="rect">
              <a:avLst/>
            </a:prstGeom>
            <a:grpFill/>
            <a:ln w="28575">
              <a:noFill/>
            </a:ln>
            <a:extLst/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260632"/>
              <a:ext cx="1190652" cy="432048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</p:pic>
      </p:grpSp>
      <p:sp>
        <p:nvSpPr>
          <p:cNvPr id="2" name="CasellaDiTesto 1"/>
          <p:cNvSpPr txBox="1"/>
          <p:nvPr/>
        </p:nvSpPr>
        <p:spPr>
          <a:xfrm>
            <a:off x="4860032" y="1032465"/>
            <a:ext cx="3888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Landscape of the </a:t>
            </a:r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Year</a:t>
            </a:r>
            <a:endParaRPr lang="it-IT" sz="4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771800" y="92091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Landscape of the Year</a:t>
            </a:r>
            <a:endParaRPr lang="it-IT" sz="4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pic>
        <p:nvPicPr>
          <p:cNvPr id="14338" name="Picture 2" descr="http://u.jimdo.com/www25/o/s3cf9aedb498ae09c/img/i80ffa40bbeaee14b/1285074509/std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49463"/>
            <a:ext cx="1080120" cy="86736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destinet.eu/images/network%20landscape.PNG">
            <a:hlinkClick r:id="rId3" tooltip="Destinet Atlas - Landscape of the Year Network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26502"/>
            <a:ext cx="3600400" cy="223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527884" y="148478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smtClean="0"/>
              <a:t>www.landscapeoftheyear.net</a:t>
            </a:r>
            <a:endParaRPr lang="it-IT" sz="2000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51520" y="4221088"/>
            <a:ext cx="489654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/>
              <a:t>Members</a:t>
            </a:r>
            <a:r>
              <a:rPr lang="it-IT" sz="2200" b="1" dirty="0" smtClean="0"/>
              <a:t>:</a:t>
            </a:r>
          </a:p>
          <a:p>
            <a:endParaRPr lang="it-IT" sz="3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13 cross-border landscapes all over Europe: DE, AT, CH, CZ, PL, FR, NL, BE, HU, SK, RO, UA</a:t>
            </a:r>
            <a:r>
              <a:rPr lang="en-US" sz="2400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3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ulti-stakeholder </a:t>
            </a:r>
            <a:r>
              <a:rPr lang="en-US" sz="2400" dirty="0"/>
              <a:t>participation approach</a:t>
            </a:r>
            <a:endParaRPr lang="it-IT" sz="2400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251520" y="2132856"/>
            <a:ext cx="85689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/>
              <a:t>Main</a:t>
            </a:r>
            <a:r>
              <a:rPr lang="it-IT" sz="2200" b="1" dirty="0" smtClean="0"/>
              <a:t> </a:t>
            </a:r>
            <a:r>
              <a:rPr lang="it-IT" sz="2200" b="1" dirty="0" err="1"/>
              <a:t>A</a:t>
            </a:r>
            <a:r>
              <a:rPr lang="it-IT" sz="2200" b="1" dirty="0" err="1" smtClean="0"/>
              <a:t>chievements</a:t>
            </a:r>
            <a:r>
              <a:rPr lang="it-IT" sz="2200" b="1" dirty="0" smtClean="0"/>
              <a:t>:</a:t>
            </a:r>
          </a:p>
          <a:p>
            <a:endParaRPr lang="it-IT" sz="3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Initiatives for SD and ST in all Landscapes of the Year: Regional development </a:t>
            </a:r>
            <a:r>
              <a:rPr lang="en-US" sz="2400" dirty="0" err="1"/>
              <a:t>Organisations</a:t>
            </a:r>
            <a:r>
              <a:rPr lang="en-US" sz="2400" dirty="0"/>
              <a:t>, training courses, regional tourism road maps, quality criteria, etc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it-IT" sz="3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UNWTO Ulysses award for innovative tourism projects – 2012</a:t>
            </a:r>
            <a:endParaRPr lang="it-IT" sz="2400" dirty="0"/>
          </a:p>
          <a:p>
            <a:endParaRPr lang="it-IT" sz="2200" b="1" dirty="0" smtClean="0"/>
          </a:p>
        </p:txBody>
      </p:sp>
      <p:grpSp>
        <p:nvGrpSpPr>
          <p:cNvPr id="13" name="Gruppo 12"/>
          <p:cNvGrpSpPr/>
          <p:nvPr/>
        </p:nvGrpSpPr>
        <p:grpSpPr>
          <a:xfrm>
            <a:off x="107505" y="44640"/>
            <a:ext cx="8944656" cy="584775"/>
            <a:chOff x="107505" y="188640"/>
            <a:chExt cx="8944656" cy="584775"/>
          </a:xfrm>
          <a:noFill/>
        </p:grpSpPr>
        <p:sp>
          <p:nvSpPr>
            <p:cNvPr id="14" name="CasellaDiTesto 13"/>
            <p:cNvSpPr txBox="1"/>
            <p:nvPr/>
          </p:nvSpPr>
          <p:spPr>
            <a:xfrm>
              <a:off x="107505" y="188640"/>
              <a:ext cx="8944656" cy="5847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    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Sustainable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Tourism Networking in </a:t>
              </a: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Europe</a:t>
              </a:r>
              <a:endPara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ephant" pitchFamily="18" charset="0"/>
              </a:endParaRPr>
            </a:p>
            <a:p>
              <a:pPr algn="ctr"/>
              <a:endParaRPr lang="en-US" sz="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4" descr="http://destinet.eu/images/ecotrans-logo-web-400px.jpg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32"/>
              <a:ext cx="1943907" cy="432064"/>
            </a:xfrm>
            <a:prstGeom prst="rect">
              <a:avLst/>
            </a:prstGeom>
            <a:grpFill/>
            <a:ln w="28575">
              <a:noFill/>
            </a:ln>
            <a:extLst/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260632"/>
              <a:ext cx="1190652" cy="432048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40056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67544" y="2348880"/>
            <a:ext cx="84246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/>
              <a:t>Applied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tools</a:t>
            </a:r>
            <a:r>
              <a:rPr lang="it-IT" sz="2200" b="1" dirty="0" smtClean="0"/>
              <a:t> : </a:t>
            </a:r>
          </a:p>
          <a:p>
            <a:endParaRPr lang="it-IT" sz="3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Sustainability assessment, multi-stakeholder participation, need-based-training, train the </a:t>
            </a:r>
            <a:r>
              <a:rPr lang="en-US" sz="2400" dirty="0" smtClean="0"/>
              <a:t>trainers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evelopment </a:t>
            </a:r>
            <a:r>
              <a:rPr lang="en-US" sz="2400" dirty="0"/>
              <a:t>of local training institutions, regional development associations, </a:t>
            </a:r>
            <a:r>
              <a:rPr lang="en-US" sz="2400" dirty="0" err="1" smtClean="0"/>
              <a:t>etc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67544" y="4595063"/>
            <a:ext cx="777686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/>
              <a:t>Challenges</a:t>
            </a:r>
            <a:r>
              <a:rPr lang="it-IT" sz="2200" b="1" dirty="0" smtClean="0"/>
              <a:t>: </a:t>
            </a:r>
          </a:p>
          <a:p>
            <a:endParaRPr lang="it-IT" sz="3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Finding </a:t>
            </a:r>
            <a:r>
              <a:rPr lang="en-US" sz="2400" dirty="0"/>
              <a:t>interesting and interested cross-border regions with existing </a:t>
            </a:r>
            <a:r>
              <a:rPr lang="en-US" sz="2400" dirty="0" err="1"/>
              <a:t>naturefriend</a:t>
            </a:r>
            <a:r>
              <a:rPr lang="en-US" sz="2400" dirty="0"/>
              <a:t> structures. </a:t>
            </a:r>
            <a:endParaRPr lang="it-IT" sz="2400" dirty="0"/>
          </a:p>
        </p:txBody>
      </p:sp>
      <p:grpSp>
        <p:nvGrpSpPr>
          <p:cNvPr id="11" name="Gruppo 10"/>
          <p:cNvGrpSpPr/>
          <p:nvPr/>
        </p:nvGrpSpPr>
        <p:grpSpPr>
          <a:xfrm>
            <a:off x="107505" y="44640"/>
            <a:ext cx="8944656" cy="584775"/>
            <a:chOff x="107505" y="188640"/>
            <a:chExt cx="8944656" cy="584775"/>
          </a:xfrm>
          <a:noFill/>
        </p:grpSpPr>
        <p:sp>
          <p:nvSpPr>
            <p:cNvPr id="12" name="CasellaDiTesto 11"/>
            <p:cNvSpPr txBox="1"/>
            <p:nvPr/>
          </p:nvSpPr>
          <p:spPr>
            <a:xfrm>
              <a:off x="107505" y="188640"/>
              <a:ext cx="8944656" cy="5847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    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Sustainable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Tourism Networking in </a:t>
              </a: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Europe</a:t>
              </a:r>
              <a:endPara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ephant" pitchFamily="18" charset="0"/>
              </a:endParaRPr>
            </a:p>
            <a:p>
              <a:pPr algn="ctr"/>
              <a:endParaRPr lang="en-US" sz="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Picture 4" descr="http://destinet.eu/images/ecotrans-logo-web-400px.jpg-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32"/>
              <a:ext cx="1943907" cy="432064"/>
            </a:xfrm>
            <a:prstGeom prst="rect">
              <a:avLst/>
            </a:prstGeom>
            <a:grpFill/>
            <a:ln w="28575">
              <a:noFill/>
            </a:ln>
            <a:extLst/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260632"/>
              <a:ext cx="1190652" cy="432048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</p:pic>
      </p:grpSp>
      <p:sp>
        <p:nvSpPr>
          <p:cNvPr id="15" name="CasellaDiTesto 14"/>
          <p:cNvSpPr txBox="1"/>
          <p:nvPr/>
        </p:nvSpPr>
        <p:spPr>
          <a:xfrm>
            <a:off x="2771800" y="92091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Landscape of the Year</a:t>
            </a:r>
            <a:endParaRPr lang="it-IT" sz="4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pic>
        <p:nvPicPr>
          <p:cNvPr id="16" name="Picture 2" descr="http://u.jimdo.com/www25/o/s3cf9aedb498ae09c/img/i80ffa40bbeaee14b/1285074509/std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49463"/>
            <a:ext cx="1080120" cy="86736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3527884" y="148478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smtClean="0"/>
              <a:t>www.landscapeoftheyear.net</a:t>
            </a:r>
            <a:endParaRPr lang="it-IT" sz="2000" i="1" dirty="0"/>
          </a:p>
        </p:txBody>
      </p:sp>
    </p:spTree>
    <p:extLst>
      <p:ext uri="{BB962C8B-B14F-4D97-AF65-F5344CB8AC3E}">
        <p14:creationId xmlns:p14="http://schemas.microsoft.com/office/powerpoint/2010/main" val="312027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Presentazione su schermo (4:3)</PresentationFormat>
  <Paragraphs>33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Annalisa</dc:creator>
  <cp:lastModifiedBy>Annalisa</cp:lastModifiedBy>
  <cp:revision>1</cp:revision>
  <dcterms:created xsi:type="dcterms:W3CDTF">2013-03-15T09:04:31Z</dcterms:created>
  <dcterms:modified xsi:type="dcterms:W3CDTF">2013-03-15T09:05:08Z</dcterms:modified>
</cp:coreProperties>
</file>