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hyperlink" Target="http://destinet.eu/portal_map?lat_center=50.736455137010665&amp;lon_center=10.72265625&amp;map_zoom=4&amp;map_engine=google&amp;base_layer=hybrid&amp;geo_types:list=symbol806&amp;geo_types:list=symbol395&amp;country=&amp;path=&amp;geo_query=necstou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3" name="CasellaDiTesto 2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sp>
        <p:nvSpPr>
          <p:cNvPr id="6" name="CasellaDiTesto 5"/>
          <p:cNvSpPr txBox="1"/>
          <p:nvPr/>
        </p:nvSpPr>
        <p:spPr>
          <a:xfrm>
            <a:off x="5760132" y="112474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NECSTouR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5013176"/>
            <a:ext cx="4860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Albert </a:t>
            </a:r>
            <a:r>
              <a:rPr lang="it-IT" sz="3200" b="1" dirty="0" err="1" smtClean="0"/>
              <a:t>Salman</a:t>
            </a:r>
            <a:endParaRPr lang="it-IT" sz="3200" b="1" dirty="0" smtClean="0"/>
          </a:p>
          <a:p>
            <a:pPr algn="ctr"/>
            <a:r>
              <a:rPr lang="it-IT" sz="2400" b="1" dirty="0" err="1">
                <a:latin typeface="Calibri" pitchFamily="34" charset="0"/>
              </a:rPr>
              <a:t>Coastal</a:t>
            </a:r>
            <a:r>
              <a:rPr lang="it-IT" sz="2400" b="1" dirty="0">
                <a:latin typeface="Calibri" pitchFamily="34" charset="0"/>
              </a:rPr>
              <a:t> &amp; Marine Union (EUCC)</a:t>
            </a:r>
          </a:p>
          <a:p>
            <a:pPr algn="ctr"/>
            <a:r>
              <a:rPr lang="en-US" sz="2000" dirty="0" smtClean="0"/>
              <a:t>www.necstour.eu communication@necstour.eu </a:t>
            </a:r>
            <a:endParaRPr lang="en-US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096344" cy="33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itamagazine.it/wp-content/uploads/veneto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92" y="4069086"/>
            <a:ext cx="3787180" cy="245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" descr="C:\Users\Necstour\Dropbox\NECSTouR\COMMUNICATION\VISUAL\logo NECSTouR\NECSTouR.e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90279"/>
            <a:ext cx="2592288" cy="106285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09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3" name="CasellaDiTesto 2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pic>
        <p:nvPicPr>
          <p:cNvPr id="1026" name="Picture 2" descr="http://destinet.eu/images/Cattura.PNG-12">
            <a:hlinkClick r:id="rId4" tooltip="DestiNet Atlas - NECSTou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49047"/>
            <a:ext cx="3384376" cy="282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1520" y="5351437"/>
            <a:ext cx="491936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Members</a:t>
            </a:r>
            <a:r>
              <a:rPr lang="it-IT" sz="2200" b="1" dirty="0" smtClean="0"/>
              <a:t>:</a:t>
            </a:r>
          </a:p>
          <a:p>
            <a:endParaRPr lang="it-IT" sz="3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27 full members (Regions)</a:t>
            </a: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30 associated members (Representatives of tourism enterprises, specialized tourism associations and academic sector) 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0480" y="1661199"/>
            <a:ext cx="88037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Main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Achievements</a:t>
            </a:r>
            <a:r>
              <a:rPr lang="it-IT" sz="2200" b="1" dirty="0" smtClean="0"/>
              <a:t> - </a:t>
            </a:r>
            <a:r>
              <a:rPr lang="en-US" sz="1600" dirty="0" smtClean="0"/>
              <a:t>Some </a:t>
            </a:r>
            <a:r>
              <a:rPr lang="en-US" sz="1600" dirty="0"/>
              <a:t>successful (ongoing) activities carried out in 2012 are</a:t>
            </a:r>
            <a:r>
              <a:rPr lang="en-US" sz="1600" dirty="0" smtClean="0"/>
              <a:t>:</a:t>
            </a:r>
          </a:p>
          <a:p>
            <a:endParaRPr lang="it-IT" sz="3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1600" u="sng" dirty="0" smtClean="0"/>
              <a:t>Joint </a:t>
            </a:r>
            <a:r>
              <a:rPr lang="de-DE" sz="1600" u="sng" dirty="0" err="1"/>
              <a:t>position</a:t>
            </a:r>
            <a:r>
              <a:rPr lang="de-DE" sz="1600" u="sng" dirty="0"/>
              <a:t> </a:t>
            </a:r>
            <a:r>
              <a:rPr lang="de-DE" sz="1600" u="sng" dirty="0" err="1"/>
              <a:t>for</a:t>
            </a:r>
            <a:r>
              <a:rPr lang="de-DE" sz="1600" b="1" dirty="0"/>
              <a:t>: </a:t>
            </a:r>
            <a:r>
              <a:rPr lang="de-DE" sz="1500" dirty="0"/>
              <a:t> </a:t>
            </a:r>
            <a:r>
              <a:rPr lang="en-US" sz="1500" dirty="0" smtClean="0"/>
              <a:t>European </a:t>
            </a:r>
            <a:r>
              <a:rPr lang="en-US" sz="1500" dirty="0"/>
              <a:t>Charter for Sustainable and Responsible Tourism</a:t>
            </a:r>
            <a:r>
              <a:rPr lang="en-US" sz="1500" dirty="0" smtClean="0"/>
              <a:t>; Challenges </a:t>
            </a:r>
            <a:r>
              <a:rPr lang="en-US" sz="1500" dirty="0"/>
              <a:t>and Opportunities for Maritime and Coastal Tourism in the EU</a:t>
            </a:r>
            <a:r>
              <a:rPr lang="en-US" sz="1500" dirty="0" smtClean="0"/>
              <a:t>; European </a:t>
            </a:r>
            <a:r>
              <a:rPr lang="en-US" sz="1500" dirty="0"/>
              <a:t>Tourism Label for Quality Systems Initiative</a:t>
            </a:r>
            <a:r>
              <a:rPr lang="en-US" sz="1500" dirty="0" smtClean="0"/>
              <a:t>; </a:t>
            </a:r>
            <a:r>
              <a:rPr lang="de-DE" sz="1500" dirty="0" smtClean="0"/>
              <a:t>COSME </a:t>
            </a:r>
            <a:r>
              <a:rPr lang="de-DE" sz="1500" dirty="0"/>
              <a:t>Programme</a:t>
            </a:r>
            <a:r>
              <a:rPr lang="de-DE" sz="15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3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600" u="sng" dirty="0" smtClean="0"/>
              <a:t>Contribution </a:t>
            </a:r>
            <a:r>
              <a:rPr lang="en-US" sz="1600" u="sng" dirty="0"/>
              <a:t>to the studies</a:t>
            </a:r>
            <a:r>
              <a:rPr lang="en-US" sz="1600" dirty="0"/>
              <a:t> </a:t>
            </a:r>
            <a:r>
              <a:rPr lang="en-US" sz="1500" i="1" dirty="0"/>
              <a:t>Feasibility Study for Sustainable Tourism Indicators</a:t>
            </a:r>
            <a:r>
              <a:rPr lang="en-US" sz="1500" dirty="0"/>
              <a:t> and </a:t>
            </a:r>
            <a:r>
              <a:rPr lang="en-US" sz="1500" i="1" dirty="0"/>
              <a:t>Good Practices Collection for Growth &amp; Jobs</a:t>
            </a:r>
            <a:r>
              <a:rPr lang="en-US" sz="1500" i="1" dirty="0" smtClean="0"/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it-IT" sz="3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600" u="sng" dirty="0"/>
              <a:t>Active participation</a:t>
            </a:r>
            <a:r>
              <a:rPr lang="en-US" sz="1600" dirty="0"/>
              <a:t> </a:t>
            </a:r>
            <a:r>
              <a:rPr lang="en-US" sz="1500" dirty="0"/>
              <a:t>at the European Networks' tourism </a:t>
            </a:r>
            <a:r>
              <a:rPr lang="en-US" sz="1500" dirty="0" smtClean="0"/>
              <a:t>working </a:t>
            </a:r>
            <a:r>
              <a:rPr lang="en-US" sz="1500" dirty="0"/>
              <a:t>group coordinated by the </a:t>
            </a:r>
            <a:r>
              <a:rPr lang="en-US" sz="1500" dirty="0" err="1" smtClean="0"/>
              <a:t>Eu</a:t>
            </a:r>
            <a:r>
              <a:rPr lang="en-US" sz="1500" dirty="0" smtClean="0"/>
              <a:t> Commission;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it-IT" sz="3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u="sng" dirty="0"/>
              <a:t>Cooperation</a:t>
            </a:r>
            <a:r>
              <a:rPr lang="en-US" sz="1600" dirty="0"/>
              <a:t> </a:t>
            </a:r>
            <a:r>
              <a:rPr lang="en-US" sz="1500" dirty="0"/>
              <a:t>with key sustainable tourism stakeholders: </a:t>
            </a:r>
            <a:endParaRPr lang="en-US" sz="1500" dirty="0" smtClean="0"/>
          </a:p>
          <a:p>
            <a:r>
              <a:rPr lang="en-US" sz="1500" dirty="0"/>
              <a:t> </a:t>
            </a:r>
            <a:r>
              <a:rPr lang="en-US" sz="1500" dirty="0" smtClean="0"/>
              <a:t>       EU </a:t>
            </a:r>
            <a:r>
              <a:rPr lang="en-US" sz="1500" dirty="0"/>
              <a:t>Institutions, UNWTO, </a:t>
            </a:r>
            <a:r>
              <a:rPr lang="en-US" sz="1500" dirty="0" err="1"/>
              <a:t>CoE</a:t>
            </a:r>
            <a:r>
              <a:rPr lang="en-US" sz="1500" dirty="0"/>
              <a:t>, etc</a:t>
            </a:r>
            <a:r>
              <a:rPr lang="en-US" sz="15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u="sng" dirty="0" smtClean="0"/>
              <a:t>Projects </a:t>
            </a:r>
            <a:r>
              <a:rPr lang="en-US" sz="1600" u="sng" dirty="0"/>
              <a:t>Award</a:t>
            </a:r>
            <a:r>
              <a:rPr lang="en-US" sz="1600" dirty="0"/>
              <a:t> </a:t>
            </a:r>
            <a:r>
              <a:rPr lang="en-US" sz="1500" dirty="0"/>
              <a:t>and ongoing implementation: </a:t>
            </a:r>
            <a:r>
              <a:rPr lang="en-US" sz="1400" dirty="0"/>
              <a:t> </a:t>
            </a:r>
            <a:endParaRPr lang="en-US" sz="1400" dirty="0" smtClean="0"/>
          </a:p>
          <a:p>
            <a:r>
              <a:rPr lang="en-US" sz="1400" i="1" dirty="0" smtClean="0"/>
              <a:t>        </a:t>
            </a:r>
            <a:r>
              <a:rPr lang="en-US" sz="1500" i="1" dirty="0" smtClean="0"/>
              <a:t>T4EST Training for Sustainable Tourism*</a:t>
            </a:r>
            <a:r>
              <a:rPr lang="en-US" sz="1500" dirty="0" smtClean="0"/>
              <a:t>, </a:t>
            </a:r>
            <a:r>
              <a:rPr lang="en-US" sz="1500" i="1" dirty="0" smtClean="0"/>
              <a:t>ODYSSEA </a:t>
            </a:r>
            <a:r>
              <a:rPr lang="en-US" sz="1500" i="1" dirty="0" err="1" smtClean="0"/>
              <a:t>Itinéraire</a:t>
            </a:r>
            <a:r>
              <a:rPr lang="en-US" sz="1500" i="1" dirty="0" smtClean="0"/>
              <a:t> </a:t>
            </a:r>
          </a:p>
          <a:p>
            <a:r>
              <a:rPr lang="en-US" sz="1500" i="1" dirty="0" smtClean="0"/>
              <a:t>        </a:t>
            </a:r>
            <a:r>
              <a:rPr lang="en-US" sz="1500" i="1" dirty="0" err="1" smtClean="0"/>
              <a:t>Culturel</a:t>
            </a:r>
            <a:r>
              <a:rPr lang="en-US" sz="1500" i="1" dirty="0" smtClean="0"/>
              <a:t> des Ports &amp; Cultures de la </a:t>
            </a:r>
            <a:r>
              <a:rPr lang="en-US" sz="1500" i="1" dirty="0" err="1" smtClean="0"/>
              <a:t>méditerranée</a:t>
            </a:r>
            <a:r>
              <a:rPr lang="en-US" sz="1500" dirty="0" smtClean="0"/>
              <a:t> and </a:t>
            </a:r>
          </a:p>
          <a:p>
            <a:r>
              <a:rPr lang="en-US" sz="1500" i="1" dirty="0" smtClean="0"/>
              <a:t>        NEZEH Nearly Zero Energy Hotels</a:t>
            </a:r>
            <a:endParaRPr lang="it-IT" sz="15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139952" y="69269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NECSTouR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Image 1" descr="C:\Users\Necstour\Dropbox\NECSTouR\COMMUNICATION\VISUAL\logo NECSTouR\NECSTouR.e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2448272" cy="84683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CasellaDiTesto 14"/>
          <p:cNvSpPr txBox="1"/>
          <p:nvPr/>
        </p:nvSpPr>
        <p:spPr>
          <a:xfrm>
            <a:off x="4355976" y="119675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www.necstour.eu</a:t>
            </a:r>
            <a:endParaRPr lang="it-IT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3" name="CasellaDiTesto 2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sp>
        <p:nvSpPr>
          <p:cNvPr id="6" name="CasellaDiTesto 5"/>
          <p:cNvSpPr txBox="1"/>
          <p:nvPr/>
        </p:nvSpPr>
        <p:spPr>
          <a:xfrm>
            <a:off x="4139952" y="69269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NECSTouR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 1" descr="C:\Users\Necstour\Dropbox\NECSTouR\COMMUNICATION\VISUAL\logo NECSTouR\NECSTouR.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2448272" cy="84683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4355976" y="119675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www.necstour.eu</a:t>
            </a:r>
            <a:endParaRPr lang="it-IT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1628800"/>
            <a:ext cx="860444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Applied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tools</a:t>
            </a:r>
            <a:r>
              <a:rPr lang="it-IT" sz="2200" b="1" dirty="0" smtClean="0"/>
              <a:t> :</a:t>
            </a:r>
          </a:p>
          <a:p>
            <a:endParaRPr lang="it-IT" sz="3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NECSTouR</a:t>
            </a:r>
            <a:r>
              <a:rPr lang="en-US" dirty="0" smtClean="0"/>
              <a:t> </a:t>
            </a:r>
            <a:r>
              <a:rPr lang="en-US" dirty="0"/>
              <a:t>three pillars are:</a:t>
            </a:r>
            <a:endParaRPr lang="it-IT" dirty="0"/>
          </a:p>
          <a:p>
            <a:pPr lvl="0"/>
            <a:r>
              <a:rPr lang="en-US" dirty="0" smtClean="0"/>
              <a:t>        - Social </a:t>
            </a:r>
            <a:r>
              <a:rPr lang="en-US" dirty="0"/>
              <a:t>Dialogue</a:t>
            </a:r>
            <a:endParaRPr lang="it-IT" dirty="0"/>
          </a:p>
          <a:p>
            <a:pPr lvl="0"/>
            <a:r>
              <a:rPr lang="en-US" dirty="0" smtClean="0"/>
              <a:t>        - Competitiveness</a:t>
            </a:r>
            <a:endParaRPr lang="it-IT" dirty="0"/>
          </a:p>
          <a:p>
            <a:pPr lvl="0"/>
            <a:r>
              <a:rPr lang="en-US" dirty="0" smtClean="0"/>
              <a:t>        - Monitoring </a:t>
            </a:r>
            <a:r>
              <a:rPr lang="en-US" dirty="0"/>
              <a:t>and </a:t>
            </a:r>
            <a:r>
              <a:rPr lang="en-US" dirty="0" smtClean="0"/>
              <a:t>evaluation</a:t>
            </a:r>
          </a:p>
          <a:p>
            <a:pPr lvl="0"/>
            <a:endParaRPr lang="it-IT" sz="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Communication </a:t>
            </a:r>
            <a:r>
              <a:rPr lang="en-US" dirty="0"/>
              <a:t>channels and tools including the Website and membership private area including the good practices data base, internal and external Newsletters, Twitter and video of </a:t>
            </a:r>
            <a:r>
              <a:rPr lang="en-US" dirty="0" smtClean="0"/>
              <a:t>promotion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" dirty="0"/>
              <a:t>ù</a:t>
            </a:r>
            <a:endParaRPr lang="en-US" sz="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Participation </a:t>
            </a:r>
            <a:r>
              <a:rPr lang="en-US" dirty="0"/>
              <a:t>to public events were the network is presented, either by the Permanent Secretariat or our members, who are our best </a:t>
            </a:r>
            <a:r>
              <a:rPr lang="en-US" dirty="0" smtClean="0"/>
              <a:t>ambassadors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Monitoring </a:t>
            </a:r>
            <a:r>
              <a:rPr lang="en-US" dirty="0"/>
              <a:t>by the Permanent Secretariat through regular meetings with the European policy makers.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1519" y="5289302"/>
            <a:ext cx="860444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Challenges</a:t>
            </a:r>
            <a:r>
              <a:rPr lang="it-IT" sz="2200" b="1" dirty="0" smtClean="0"/>
              <a:t>: </a:t>
            </a:r>
          </a:p>
          <a:p>
            <a:endParaRPr lang="it-IT" sz="3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Reinforcing the </a:t>
            </a:r>
            <a:r>
              <a:rPr lang="en-US" dirty="0"/>
              <a:t>role of Regions in the European tourism policy while coping with the transversal nature of the sector, which makes its coordination at European level a complex </a:t>
            </a:r>
            <a:r>
              <a:rPr lang="en-US" dirty="0" smtClean="0"/>
              <a:t>exercise</a:t>
            </a:r>
            <a:endParaRPr lang="it-IT" sz="1200" dirty="0" smtClean="0"/>
          </a:p>
        </p:txBody>
      </p:sp>
    </p:spTree>
    <p:extLst>
      <p:ext uri="{BB962C8B-B14F-4D97-AF65-F5344CB8AC3E}">
        <p14:creationId xmlns:p14="http://schemas.microsoft.com/office/powerpoint/2010/main" val="367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Presentazione su schermo (4:3)</PresentationFormat>
  <Paragraphs>48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</dc:creator>
  <cp:lastModifiedBy>Annalisa</cp:lastModifiedBy>
  <cp:revision>1</cp:revision>
  <dcterms:created xsi:type="dcterms:W3CDTF">2013-03-15T08:59:25Z</dcterms:created>
  <dcterms:modified xsi:type="dcterms:W3CDTF">2013-03-15T09:00:03Z</dcterms:modified>
</cp:coreProperties>
</file>