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64C0E1-4183-432E-834D-F4E74A7F49F6}" type="doc">
      <dgm:prSet loTypeId="urn:microsoft.com/office/officeart/2005/8/layout/vList2" loCatId="list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de-DE"/>
        </a:p>
      </dgm:t>
    </dgm:pt>
    <dgm:pt modelId="{0FF24962-064E-4B51-9013-34DD7FC5DD47}">
      <dgm:prSet/>
      <dgm:spPr/>
      <dgm:t>
        <a:bodyPr/>
        <a:lstStyle/>
        <a:p>
          <a:pPr rtl="0"/>
          <a:r>
            <a:rPr lang="de-DE" b="1" dirty="0" smtClean="0"/>
            <a:t>Content</a:t>
          </a:r>
          <a:endParaRPr lang="de-DE" dirty="0"/>
        </a:p>
      </dgm:t>
    </dgm:pt>
    <dgm:pt modelId="{1730BE6C-8949-414E-AF1E-30D26DDF6430}" type="parTrans" cxnId="{E120246C-F092-4D83-BBC8-D30B2DA635B6}">
      <dgm:prSet/>
      <dgm:spPr/>
      <dgm:t>
        <a:bodyPr/>
        <a:lstStyle/>
        <a:p>
          <a:endParaRPr lang="de-DE"/>
        </a:p>
      </dgm:t>
    </dgm:pt>
    <dgm:pt modelId="{5AAFF162-F3F2-4075-BE8A-FC50221F1231}" type="sibTrans" cxnId="{E120246C-F092-4D83-BBC8-D30B2DA635B6}">
      <dgm:prSet/>
      <dgm:spPr/>
      <dgm:t>
        <a:bodyPr/>
        <a:lstStyle/>
        <a:p>
          <a:endParaRPr lang="de-DE"/>
        </a:p>
      </dgm:t>
    </dgm:pt>
    <dgm:pt modelId="{7A6AFD08-9723-4B29-A845-021C4ED353FF}">
      <dgm:prSet/>
      <dgm:spPr/>
      <dgm:t>
        <a:bodyPr/>
        <a:lstStyle/>
        <a:p>
          <a:pPr rtl="0"/>
          <a:r>
            <a:rPr lang="en-US" b="1" smtClean="0"/>
            <a:t>1. Sustainable tourism in Europe: Challenges and solutions</a:t>
          </a:r>
          <a:endParaRPr lang="de-DE"/>
        </a:p>
      </dgm:t>
    </dgm:pt>
    <dgm:pt modelId="{15728509-F755-4A0E-A24D-EBE92D49AED1}" type="parTrans" cxnId="{37863762-AB1E-422D-A3A8-0480D6745E85}">
      <dgm:prSet/>
      <dgm:spPr/>
      <dgm:t>
        <a:bodyPr/>
        <a:lstStyle/>
        <a:p>
          <a:endParaRPr lang="de-DE"/>
        </a:p>
      </dgm:t>
    </dgm:pt>
    <dgm:pt modelId="{F9908C19-4F6B-43F9-A176-7349C4AD6E7F}" type="sibTrans" cxnId="{37863762-AB1E-422D-A3A8-0480D6745E85}">
      <dgm:prSet/>
      <dgm:spPr/>
      <dgm:t>
        <a:bodyPr/>
        <a:lstStyle/>
        <a:p>
          <a:endParaRPr lang="de-DE"/>
        </a:p>
      </dgm:t>
    </dgm:pt>
    <dgm:pt modelId="{ED62446B-D06D-40E8-B4B0-03F996EC6E3C}">
      <dgm:prSet custT="1"/>
      <dgm:spPr/>
      <dgm:t>
        <a:bodyPr/>
        <a:lstStyle/>
        <a:p>
          <a:pPr rtl="0"/>
          <a:r>
            <a:rPr lang="en-US" sz="1400" dirty="0" smtClean="0"/>
            <a:t>Economy and society, nature and culture, climate change and resources, objectives and fields of actions</a:t>
          </a:r>
          <a:endParaRPr lang="de-DE" sz="1400" dirty="0"/>
        </a:p>
      </dgm:t>
    </dgm:pt>
    <dgm:pt modelId="{CC8D68A2-3C34-4265-BB03-CEE47212C745}" type="parTrans" cxnId="{EC93710B-AF56-46E9-9CE0-B1BCC2188F75}">
      <dgm:prSet/>
      <dgm:spPr/>
      <dgm:t>
        <a:bodyPr/>
        <a:lstStyle/>
        <a:p>
          <a:endParaRPr lang="de-DE"/>
        </a:p>
      </dgm:t>
    </dgm:pt>
    <dgm:pt modelId="{D4CD4C09-C5F3-4326-A825-5D0A82CA92CF}" type="sibTrans" cxnId="{EC93710B-AF56-46E9-9CE0-B1BCC2188F75}">
      <dgm:prSet/>
      <dgm:spPr/>
      <dgm:t>
        <a:bodyPr/>
        <a:lstStyle/>
        <a:p>
          <a:endParaRPr lang="de-DE"/>
        </a:p>
      </dgm:t>
    </dgm:pt>
    <dgm:pt modelId="{AEDB1573-7B9F-4BC1-88EB-D469B132599B}">
      <dgm:prSet/>
      <dgm:spPr/>
      <dgm:t>
        <a:bodyPr/>
        <a:lstStyle/>
        <a:p>
          <a:pPr rtl="0"/>
          <a:endParaRPr lang="de-DE" sz="1300" dirty="0"/>
        </a:p>
      </dgm:t>
    </dgm:pt>
    <dgm:pt modelId="{5F2B5603-FFA6-461D-A2AB-B89B26C7E624}" type="parTrans" cxnId="{84531635-063F-48AE-BA69-1235DB0EC583}">
      <dgm:prSet/>
      <dgm:spPr/>
      <dgm:t>
        <a:bodyPr/>
        <a:lstStyle/>
        <a:p>
          <a:endParaRPr lang="de-DE"/>
        </a:p>
      </dgm:t>
    </dgm:pt>
    <dgm:pt modelId="{1F9B1577-1FE6-424D-B370-58C96CBC27ED}" type="sibTrans" cxnId="{84531635-063F-48AE-BA69-1235DB0EC583}">
      <dgm:prSet/>
      <dgm:spPr/>
      <dgm:t>
        <a:bodyPr/>
        <a:lstStyle/>
        <a:p>
          <a:endParaRPr lang="de-DE"/>
        </a:p>
      </dgm:t>
    </dgm:pt>
    <dgm:pt modelId="{010E9F50-3474-4CAD-AA2D-361220C2A799}">
      <dgm:prSet/>
      <dgm:spPr/>
      <dgm:t>
        <a:bodyPr/>
        <a:lstStyle/>
        <a:p>
          <a:pPr rtl="0"/>
          <a:r>
            <a:rPr lang="en-US" b="1" smtClean="0"/>
            <a:t>2. Sustainable management in tourism businesses</a:t>
          </a:r>
          <a:endParaRPr lang="de-DE"/>
        </a:p>
      </dgm:t>
    </dgm:pt>
    <dgm:pt modelId="{3AE1188D-CB84-4480-A777-8CB097D1A9EA}" type="parTrans" cxnId="{18093BE8-D218-4352-BE79-61EA65462C8B}">
      <dgm:prSet/>
      <dgm:spPr/>
      <dgm:t>
        <a:bodyPr/>
        <a:lstStyle/>
        <a:p>
          <a:endParaRPr lang="de-DE"/>
        </a:p>
      </dgm:t>
    </dgm:pt>
    <dgm:pt modelId="{57774F8F-3545-4455-918B-07641BF844C7}" type="sibTrans" cxnId="{18093BE8-D218-4352-BE79-61EA65462C8B}">
      <dgm:prSet/>
      <dgm:spPr/>
      <dgm:t>
        <a:bodyPr/>
        <a:lstStyle/>
        <a:p>
          <a:endParaRPr lang="de-DE"/>
        </a:p>
      </dgm:t>
    </dgm:pt>
    <dgm:pt modelId="{F4942BCC-E088-4E9B-BAA3-A08DA1B5542B}">
      <dgm:prSet custT="1"/>
      <dgm:spPr/>
      <dgm:t>
        <a:bodyPr/>
        <a:lstStyle/>
        <a:p>
          <a:pPr rtl="0"/>
          <a:r>
            <a:rPr lang="en-US" sz="1400" dirty="0" smtClean="0"/>
            <a:t>From the hotel industry through transport businesses to tour operators and MICE</a:t>
          </a:r>
          <a:endParaRPr lang="de-DE" sz="1400" dirty="0"/>
        </a:p>
      </dgm:t>
    </dgm:pt>
    <dgm:pt modelId="{DFC420C5-72E8-4CAC-BA24-E26F5455F734}" type="parTrans" cxnId="{8CF08881-8A19-4DF4-9351-0BDBBE31A4C0}">
      <dgm:prSet/>
      <dgm:spPr/>
      <dgm:t>
        <a:bodyPr/>
        <a:lstStyle/>
        <a:p>
          <a:endParaRPr lang="de-DE"/>
        </a:p>
      </dgm:t>
    </dgm:pt>
    <dgm:pt modelId="{4968BF62-F1C0-48FA-AC0A-4122E8F64F42}" type="sibTrans" cxnId="{8CF08881-8A19-4DF4-9351-0BDBBE31A4C0}">
      <dgm:prSet/>
      <dgm:spPr/>
      <dgm:t>
        <a:bodyPr/>
        <a:lstStyle/>
        <a:p>
          <a:endParaRPr lang="de-DE"/>
        </a:p>
      </dgm:t>
    </dgm:pt>
    <dgm:pt modelId="{11D8E168-DEFD-4B8A-B178-146FB591B413}">
      <dgm:prSet/>
      <dgm:spPr/>
      <dgm:t>
        <a:bodyPr/>
        <a:lstStyle/>
        <a:p>
          <a:pPr rtl="0"/>
          <a:endParaRPr lang="de-DE" sz="1300" dirty="0"/>
        </a:p>
      </dgm:t>
    </dgm:pt>
    <dgm:pt modelId="{8EB580F1-8952-49FC-8829-C41FEF760ED2}" type="parTrans" cxnId="{84E888A3-3637-47C2-B3D3-A82969C35577}">
      <dgm:prSet/>
      <dgm:spPr/>
      <dgm:t>
        <a:bodyPr/>
        <a:lstStyle/>
        <a:p>
          <a:endParaRPr lang="de-DE"/>
        </a:p>
      </dgm:t>
    </dgm:pt>
    <dgm:pt modelId="{DAAF7BDF-71F9-498E-9AB6-A666A13C8243}" type="sibTrans" cxnId="{84E888A3-3637-47C2-B3D3-A82969C35577}">
      <dgm:prSet/>
      <dgm:spPr/>
      <dgm:t>
        <a:bodyPr/>
        <a:lstStyle/>
        <a:p>
          <a:endParaRPr lang="de-DE"/>
        </a:p>
      </dgm:t>
    </dgm:pt>
    <dgm:pt modelId="{8480A34B-39F8-4FB3-980D-6D30025E2A90}">
      <dgm:prSet/>
      <dgm:spPr/>
      <dgm:t>
        <a:bodyPr/>
        <a:lstStyle/>
        <a:p>
          <a:pPr rtl="0"/>
          <a:r>
            <a:rPr lang="en-US" b="1" smtClean="0"/>
            <a:t>3. Sustainable destination management</a:t>
          </a:r>
          <a:endParaRPr lang="de-DE"/>
        </a:p>
      </dgm:t>
    </dgm:pt>
    <dgm:pt modelId="{2752BBE5-A54A-45B5-A16B-DD9DFCBBDF63}" type="parTrans" cxnId="{E48D81E7-9448-4DD0-B491-28E43B5C393D}">
      <dgm:prSet/>
      <dgm:spPr/>
      <dgm:t>
        <a:bodyPr/>
        <a:lstStyle/>
        <a:p>
          <a:endParaRPr lang="de-DE"/>
        </a:p>
      </dgm:t>
    </dgm:pt>
    <dgm:pt modelId="{DAEA1752-5430-4856-994E-2A242A836CCA}" type="sibTrans" cxnId="{E48D81E7-9448-4DD0-B491-28E43B5C393D}">
      <dgm:prSet/>
      <dgm:spPr/>
      <dgm:t>
        <a:bodyPr/>
        <a:lstStyle/>
        <a:p>
          <a:endParaRPr lang="de-DE"/>
        </a:p>
      </dgm:t>
    </dgm:pt>
    <dgm:pt modelId="{B901C0E3-DE80-4B24-B1B5-92151CECDCAD}">
      <dgm:prSet custT="1"/>
      <dgm:spPr/>
      <dgm:t>
        <a:bodyPr/>
        <a:lstStyle/>
        <a:p>
          <a:pPr rtl="0"/>
          <a:r>
            <a:rPr lang="en-US" sz="1400" dirty="0" smtClean="0"/>
            <a:t>Destinations in the mountains, on the coast, in cities, on land and in protected areas (Ecotourism)</a:t>
          </a:r>
          <a:endParaRPr lang="de-DE" sz="1400" dirty="0"/>
        </a:p>
      </dgm:t>
    </dgm:pt>
    <dgm:pt modelId="{45A92DD5-DCBA-4556-889A-931A192C7DB0}" type="parTrans" cxnId="{93E8E663-7B67-4AF0-8569-650ECC3C67D8}">
      <dgm:prSet/>
      <dgm:spPr/>
      <dgm:t>
        <a:bodyPr/>
        <a:lstStyle/>
        <a:p>
          <a:endParaRPr lang="de-DE"/>
        </a:p>
      </dgm:t>
    </dgm:pt>
    <dgm:pt modelId="{364D7B7C-4E88-44AD-AD1B-A0BB87C90DE4}" type="sibTrans" cxnId="{93E8E663-7B67-4AF0-8569-650ECC3C67D8}">
      <dgm:prSet/>
      <dgm:spPr/>
      <dgm:t>
        <a:bodyPr/>
        <a:lstStyle/>
        <a:p>
          <a:endParaRPr lang="de-DE"/>
        </a:p>
      </dgm:t>
    </dgm:pt>
    <dgm:pt modelId="{D8F7F972-4D71-40F7-ADD3-AF172FD85B97}">
      <dgm:prSet/>
      <dgm:spPr/>
      <dgm:t>
        <a:bodyPr/>
        <a:lstStyle/>
        <a:p>
          <a:pPr rtl="0"/>
          <a:endParaRPr lang="de-DE" sz="1300" dirty="0"/>
        </a:p>
      </dgm:t>
    </dgm:pt>
    <dgm:pt modelId="{48D45030-3C56-4784-94BE-E26EBDD417AB}" type="parTrans" cxnId="{E9429DD0-BC81-4193-8D90-C96C6D60D27B}">
      <dgm:prSet/>
      <dgm:spPr/>
      <dgm:t>
        <a:bodyPr/>
        <a:lstStyle/>
        <a:p>
          <a:endParaRPr lang="de-DE"/>
        </a:p>
      </dgm:t>
    </dgm:pt>
    <dgm:pt modelId="{3026CF58-B838-4BEB-833B-2E75D952B7B7}" type="sibTrans" cxnId="{E9429DD0-BC81-4193-8D90-C96C6D60D27B}">
      <dgm:prSet/>
      <dgm:spPr/>
      <dgm:t>
        <a:bodyPr/>
        <a:lstStyle/>
        <a:p>
          <a:endParaRPr lang="de-DE"/>
        </a:p>
      </dgm:t>
    </dgm:pt>
    <dgm:pt modelId="{1E9D8F66-E90E-4363-878C-02916BC052D6}">
      <dgm:prSet/>
      <dgm:spPr/>
      <dgm:t>
        <a:bodyPr/>
        <a:lstStyle/>
        <a:p>
          <a:pPr rtl="0"/>
          <a:r>
            <a:rPr lang="en-US" b="1" smtClean="0"/>
            <a:t>4. Instruments and practical examples</a:t>
          </a:r>
          <a:endParaRPr lang="de-DE"/>
        </a:p>
      </dgm:t>
    </dgm:pt>
    <dgm:pt modelId="{82428D8E-574A-4B9B-B947-E980738511A8}" type="parTrans" cxnId="{7627CDB3-9577-42D3-B0DC-A2B34CF5BA4D}">
      <dgm:prSet/>
      <dgm:spPr/>
      <dgm:t>
        <a:bodyPr/>
        <a:lstStyle/>
        <a:p>
          <a:endParaRPr lang="de-DE"/>
        </a:p>
      </dgm:t>
    </dgm:pt>
    <dgm:pt modelId="{C3C8C7F3-923A-4AA5-88FB-4B38AD5075D6}" type="sibTrans" cxnId="{7627CDB3-9577-42D3-B0DC-A2B34CF5BA4D}">
      <dgm:prSet/>
      <dgm:spPr/>
      <dgm:t>
        <a:bodyPr/>
        <a:lstStyle/>
        <a:p>
          <a:endParaRPr lang="de-DE"/>
        </a:p>
      </dgm:t>
    </dgm:pt>
    <dgm:pt modelId="{CC38FEBB-07E4-406F-AD32-A83E97DFB397}">
      <dgm:prSet custT="1"/>
      <dgm:spPr/>
      <dgm:t>
        <a:bodyPr/>
        <a:lstStyle/>
        <a:p>
          <a:pPr rtl="0"/>
          <a:r>
            <a:rPr lang="en-US" sz="1400" dirty="0" smtClean="0"/>
            <a:t>Inventory control, market research, innovation, certification, marketing, monitoring</a:t>
          </a:r>
          <a:endParaRPr lang="de-DE" sz="1400" dirty="0"/>
        </a:p>
      </dgm:t>
    </dgm:pt>
    <dgm:pt modelId="{A2B8C113-67D5-4BDC-B193-D6FC085C7918}" type="parTrans" cxnId="{C2E2876A-8B8C-40ED-803E-97612A1AB294}">
      <dgm:prSet/>
      <dgm:spPr/>
      <dgm:t>
        <a:bodyPr/>
        <a:lstStyle/>
        <a:p>
          <a:endParaRPr lang="de-DE"/>
        </a:p>
      </dgm:t>
    </dgm:pt>
    <dgm:pt modelId="{983B0912-D893-4D32-AB9C-D9CFA2319862}" type="sibTrans" cxnId="{C2E2876A-8B8C-40ED-803E-97612A1AB294}">
      <dgm:prSet/>
      <dgm:spPr/>
      <dgm:t>
        <a:bodyPr/>
        <a:lstStyle/>
        <a:p>
          <a:endParaRPr lang="de-DE"/>
        </a:p>
      </dgm:t>
    </dgm:pt>
    <dgm:pt modelId="{51EA9FFD-8654-4E36-854B-D0A9F70019E2}">
      <dgm:prSet/>
      <dgm:spPr/>
      <dgm:t>
        <a:bodyPr/>
        <a:lstStyle/>
        <a:p>
          <a:pPr rtl="0"/>
          <a:endParaRPr lang="de-DE" sz="1300" dirty="0"/>
        </a:p>
      </dgm:t>
    </dgm:pt>
    <dgm:pt modelId="{0846C2DB-7A16-4BCE-AD7A-A59B0D8414D3}" type="parTrans" cxnId="{0172E25C-52D0-45A6-A7B9-D20A082AA7FD}">
      <dgm:prSet/>
      <dgm:spPr/>
      <dgm:t>
        <a:bodyPr/>
        <a:lstStyle/>
        <a:p>
          <a:endParaRPr lang="de-DE"/>
        </a:p>
      </dgm:t>
    </dgm:pt>
    <dgm:pt modelId="{54972011-4162-4209-A8BC-B2837E961AAD}" type="sibTrans" cxnId="{0172E25C-52D0-45A6-A7B9-D20A082AA7FD}">
      <dgm:prSet/>
      <dgm:spPr/>
      <dgm:t>
        <a:bodyPr/>
        <a:lstStyle/>
        <a:p>
          <a:endParaRPr lang="de-DE"/>
        </a:p>
      </dgm:t>
    </dgm:pt>
    <dgm:pt modelId="{5D06662A-CFAD-463E-95B3-47911E4BE019}">
      <dgm:prSet/>
      <dgm:spPr/>
      <dgm:t>
        <a:bodyPr/>
        <a:lstStyle/>
        <a:p>
          <a:pPr rtl="0"/>
          <a:r>
            <a:rPr lang="en-US" b="1" smtClean="0"/>
            <a:t>5. Responsibility and quality</a:t>
          </a:r>
          <a:endParaRPr lang="de-DE"/>
        </a:p>
      </dgm:t>
    </dgm:pt>
    <dgm:pt modelId="{8441FBC6-AA5F-46DD-89FA-B53EAD83404F}" type="parTrans" cxnId="{43D40F1C-ABFE-4525-9153-5344F618595A}">
      <dgm:prSet/>
      <dgm:spPr/>
      <dgm:t>
        <a:bodyPr/>
        <a:lstStyle/>
        <a:p>
          <a:endParaRPr lang="de-DE"/>
        </a:p>
      </dgm:t>
    </dgm:pt>
    <dgm:pt modelId="{4431D6C1-06B0-42B9-8046-B0450BDC5DF2}" type="sibTrans" cxnId="{43D40F1C-ABFE-4525-9153-5344F618595A}">
      <dgm:prSet/>
      <dgm:spPr/>
      <dgm:t>
        <a:bodyPr/>
        <a:lstStyle/>
        <a:p>
          <a:endParaRPr lang="de-DE"/>
        </a:p>
      </dgm:t>
    </dgm:pt>
    <dgm:pt modelId="{8FF5D135-538C-4929-AA7B-EAAED02AC1DE}">
      <dgm:prSet custT="1"/>
      <dgm:spPr/>
      <dgm:t>
        <a:bodyPr/>
        <a:lstStyle/>
        <a:p>
          <a:pPr rtl="0"/>
          <a:r>
            <a:rPr lang="en-US" sz="1400" dirty="0" smtClean="0"/>
            <a:t>CSR, participation, qualification, service and customer orientation, communication</a:t>
          </a:r>
          <a:endParaRPr lang="de-DE" sz="1400" dirty="0"/>
        </a:p>
      </dgm:t>
    </dgm:pt>
    <dgm:pt modelId="{EE534FCC-8785-43E9-B310-7A9CCB8F5CE2}" type="parTrans" cxnId="{C8DB06FB-81C9-49EA-A70D-D08BC0F37F18}">
      <dgm:prSet/>
      <dgm:spPr/>
      <dgm:t>
        <a:bodyPr/>
        <a:lstStyle/>
        <a:p>
          <a:endParaRPr lang="de-DE"/>
        </a:p>
      </dgm:t>
    </dgm:pt>
    <dgm:pt modelId="{BFAC62BB-040D-4BEF-B68F-F47DC50EFE99}" type="sibTrans" cxnId="{C8DB06FB-81C9-49EA-A70D-D08BC0F37F18}">
      <dgm:prSet/>
      <dgm:spPr/>
      <dgm:t>
        <a:bodyPr/>
        <a:lstStyle/>
        <a:p>
          <a:endParaRPr lang="de-DE"/>
        </a:p>
      </dgm:t>
    </dgm:pt>
    <dgm:pt modelId="{734A785E-9426-467D-9DF2-8405B6DE01AE}">
      <dgm:prSet/>
      <dgm:spPr/>
      <dgm:t>
        <a:bodyPr/>
        <a:lstStyle/>
        <a:p>
          <a:pPr rtl="0"/>
          <a:endParaRPr lang="de-DE" sz="1300" dirty="0"/>
        </a:p>
      </dgm:t>
    </dgm:pt>
    <dgm:pt modelId="{C172BC64-EC8B-4B73-AADA-35787427C0CD}" type="parTrans" cxnId="{802B2842-DA0C-4F54-A831-C24ED76CDED5}">
      <dgm:prSet/>
      <dgm:spPr/>
      <dgm:t>
        <a:bodyPr/>
        <a:lstStyle/>
        <a:p>
          <a:endParaRPr lang="de-DE"/>
        </a:p>
      </dgm:t>
    </dgm:pt>
    <dgm:pt modelId="{06863A5F-1B36-408D-9D22-D8E380B12E0F}" type="sibTrans" cxnId="{802B2842-DA0C-4F54-A831-C24ED76CDED5}">
      <dgm:prSet/>
      <dgm:spPr/>
      <dgm:t>
        <a:bodyPr/>
        <a:lstStyle/>
        <a:p>
          <a:endParaRPr lang="de-DE"/>
        </a:p>
      </dgm:t>
    </dgm:pt>
    <dgm:pt modelId="{DFB6ED52-42C1-4C05-8C56-77F0CAEBDF07}">
      <dgm:prSet/>
      <dgm:spPr/>
      <dgm:t>
        <a:bodyPr/>
        <a:lstStyle/>
        <a:p>
          <a:pPr rtl="0"/>
          <a:r>
            <a:rPr lang="en-US" b="1" smtClean="0"/>
            <a:t>6. Cooperation and financing</a:t>
          </a:r>
          <a:endParaRPr lang="de-DE"/>
        </a:p>
      </dgm:t>
    </dgm:pt>
    <dgm:pt modelId="{9E5709F0-88DA-4921-9C38-340927C93FFE}" type="parTrans" cxnId="{C4390543-D2C7-4C76-9B25-C72EA5CCBFD3}">
      <dgm:prSet/>
      <dgm:spPr/>
      <dgm:t>
        <a:bodyPr/>
        <a:lstStyle/>
        <a:p>
          <a:endParaRPr lang="de-DE"/>
        </a:p>
      </dgm:t>
    </dgm:pt>
    <dgm:pt modelId="{00758ACE-F20D-4605-B9C8-4CB5FE9F90E9}" type="sibTrans" cxnId="{C4390543-D2C7-4C76-9B25-C72EA5CCBFD3}">
      <dgm:prSet/>
      <dgm:spPr/>
      <dgm:t>
        <a:bodyPr/>
        <a:lstStyle/>
        <a:p>
          <a:endParaRPr lang="de-DE"/>
        </a:p>
      </dgm:t>
    </dgm:pt>
    <dgm:pt modelId="{BDD9FA6A-8D86-471B-9D46-815886DC2F29}">
      <dgm:prSet custT="1"/>
      <dgm:spPr/>
      <dgm:t>
        <a:bodyPr/>
        <a:lstStyle/>
        <a:p>
          <a:pPr rtl="0"/>
          <a:r>
            <a:rPr lang="en-US" sz="1400" dirty="0" smtClean="0"/>
            <a:t>Networking and interest groups funding </a:t>
          </a:r>
          <a:r>
            <a:rPr lang="en-US" sz="1400" dirty="0" err="1" smtClean="0"/>
            <a:t>programmes</a:t>
          </a:r>
          <a:r>
            <a:rPr lang="en-US" sz="1400" dirty="0" smtClean="0"/>
            <a:t> and financing models</a:t>
          </a:r>
          <a:endParaRPr lang="de-DE" sz="1400" dirty="0"/>
        </a:p>
      </dgm:t>
    </dgm:pt>
    <dgm:pt modelId="{1A1C091D-0B80-4477-A594-1D45377D70B1}" type="parTrans" cxnId="{8CFD4031-5B35-4890-A607-E569463CFCC2}">
      <dgm:prSet/>
      <dgm:spPr/>
      <dgm:t>
        <a:bodyPr/>
        <a:lstStyle/>
        <a:p>
          <a:endParaRPr lang="de-DE"/>
        </a:p>
      </dgm:t>
    </dgm:pt>
    <dgm:pt modelId="{DB1F97B9-0260-4603-B0B1-FAC2E3CB7AF5}" type="sibTrans" cxnId="{8CFD4031-5B35-4890-A607-E569463CFCC2}">
      <dgm:prSet/>
      <dgm:spPr/>
      <dgm:t>
        <a:bodyPr/>
        <a:lstStyle/>
        <a:p>
          <a:endParaRPr lang="de-DE"/>
        </a:p>
      </dgm:t>
    </dgm:pt>
    <dgm:pt modelId="{218303AE-164C-4669-BE85-D8DCBDF1A3D9}" type="pres">
      <dgm:prSet presAssocID="{A864C0E1-4183-432E-834D-F4E74A7F49F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3BEEFFB2-D963-46DA-88E7-4DB8D0B317C4}" type="pres">
      <dgm:prSet presAssocID="{0FF24962-064E-4B51-9013-34DD7FC5DD47}" presName="parentText" presStyleLbl="node1" presStyleIdx="0" presStyleCnt="7" custLinFactNeighborY="72584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6A21D47-0B37-41AA-BC68-3EB8E782DF95}" type="pres">
      <dgm:prSet presAssocID="{5AAFF162-F3F2-4075-BE8A-FC50221F1231}" presName="spacer" presStyleCnt="0"/>
      <dgm:spPr/>
    </dgm:pt>
    <dgm:pt modelId="{DE613187-D700-431A-BFA4-D4113AC51AB9}" type="pres">
      <dgm:prSet presAssocID="{7A6AFD08-9723-4B29-A845-021C4ED353FF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A8205C6-C3D9-4C6B-9F70-D456FBDC02B7}" type="pres">
      <dgm:prSet presAssocID="{7A6AFD08-9723-4B29-A845-021C4ED353FF}" presName="childText" presStyleLbl="revTx" presStyleIdx="0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8B40DE2-2829-4291-8530-80CDD1801945}" type="pres">
      <dgm:prSet presAssocID="{010E9F50-3474-4CAD-AA2D-361220C2A799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49E5E3A-3CB1-4076-A235-0009CFDEB6FB}" type="pres">
      <dgm:prSet presAssocID="{010E9F50-3474-4CAD-AA2D-361220C2A799}" presName="childText" presStyleLbl="revTx" presStyleIdx="1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4F25759-20DC-4D05-A004-8506C993154B}" type="pres">
      <dgm:prSet presAssocID="{8480A34B-39F8-4FB3-980D-6D30025E2A90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C1651CD-78EE-4884-8536-76F89640AEB8}" type="pres">
      <dgm:prSet presAssocID="{8480A34B-39F8-4FB3-980D-6D30025E2A90}" presName="childText" presStyleLbl="revTx" presStyleIdx="2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6A4C403-45E6-4726-A21A-3FC69F277C4A}" type="pres">
      <dgm:prSet presAssocID="{1E9D8F66-E90E-4363-878C-02916BC052D6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52399B4-C6D6-4AF7-A856-93F8B074172A}" type="pres">
      <dgm:prSet presAssocID="{1E9D8F66-E90E-4363-878C-02916BC052D6}" presName="childText" presStyleLbl="revTx" presStyleIdx="3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9E16123-A098-49E7-B1A4-3799CC2176AA}" type="pres">
      <dgm:prSet presAssocID="{5D06662A-CFAD-463E-95B3-47911E4BE019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747D6F6-D6E8-41CE-B426-30D355320F5A}" type="pres">
      <dgm:prSet presAssocID="{5D06662A-CFAD-463E-95B3-47911E4BE019}" presName="childText" presStyleLbl="revTx" presStyleIdx="4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5728B0D-A788-4E66-BBD9-CC88979F14DE}" type="pres">
      <dgm:prSet presAssocID="{DFB6ED52-42C1-4C05-8C56-77F0CAEBDF07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E766A50-2680-4BE2-B5EA-17AF31CD89F4}" type="pres">
      <dgm:prSet presAssocID="{DFB6ED52-42C1-4C05-8C56-77F0CAEBDF07}" presName="childText" presStyleLbl="revTx" presStyleIdx="5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09932F5E-B7C5-4B0B-9597-9D4A32B6FA10}" type="presOf" srcId="{A864C0E1-4183-432E-834D-F4E74A7F49F6}" destId="{218303AE-164C-4669-BE85-D8DCBDF1A3D9}" srcOrd="0" destOrd="0" presId="urn:microsoft.com/office/officeart/2005/8/layout/vList2"/>
    <dgm:cxn modelId="{18093BE8-D218-4352-BE79-61EA65462C8B}" srcId="{A864C0E1-4183-432E-834D-F4E74A7F49F6}" destId="{010E9F50-3474-4CAD-AA2D-361220C2A799}" srcOrd="2" destOrd="0" parTransId="{3AE1188D-CB84-4480-A777-8CB097D1A9EA}" sibTransId="{57774F8F-3545-4455-918B-07641BF844C7}"/>
    <dgm:cxn modelId="{0172E25C-52D0-45A6-A7B9-D20A082AA7FD}" srcId="{1E9D8F66-E90E-4363-878C-02916BC052D6}" destId="{51EA9FFD-8654-4E36-854B-D0A9F70019E2}" srcOrd="1" destOrd="0" parTransId="{0846C2DB-7A16-4BCE-AD7A-A59B0D8414D3}" sibTransId="{54972011-4162-4209-A8BC-B2837E961AAD}"/>
    <dgm:cxn modelId="{E48D81E7-9448-4DD0-B491-28E43B5C393D}" srcId="{A864C0E1-4183-432E-834D-F4E74A7F49F6}" destId="{8480A34B-39F8-4FB3-980D-6D30025E2A90}" srcOrd="3" destOrd="0" parTransId="{2752BBE5-A54A-45B5-A16B-DD9DFCBBDF63}" sibTransId="{DAEA1752-5430-4856-994E-2A242A836CCA}"/>
    <dgm:cxn modelId="{C2E2876A-8B8C-40ED-803E-97612A1AB294}" srcId="{1E9D8F66-E90E-4363-878C-02916BC052D6}" destId="{CC38FEBB-07E4-406F-AD32-A83E97DFB397}" srcOrd="0" destOrd="0" parTransId="{A2B8C113-67D5-4BDC-B193-D6FC085C7918}" sibTransId="{983B0912-D893-4D32-AB9C-D9CFA2319862}"/>
    <dgm:cxn modelId="{C4390543-D2C7-4C76-9B25-C72EA5CCBFD3}" srcId="{A864C0E1-4183-432E-834D-F4E74A7F49F6}" destId="{DFB6ED52-42C1-4C05-8C56-77F0CAEBDF07}" srcOrd="6" destOrd="0" parTransId="{9E5709F0-88DA-4921-9C38-340927C93FFE}" sibTransId="{00758ACE-F20D-4605-B9C8-4CB5FE9F90E9}"/>
    <dgm:cxn modelId="{6AB1EC93-30FD-4F75-B4BC-9AA137EDAC48}" type="presOf" srcId="{CC38FEBB-07E4-406F-AD32-A83E97DFB397}" destId="{652399B4-C6D6-4AF7-A856-93F8B074172A}" srcOrd="0" destOrd="0" presId="urn:microsoft.com/office/officeart/2005/8/layout/vList2"/>
    <dgm:cxn modelId="{3A3F209B-79EB-415D-A517-56AC52908C55}" type="presOf" srcId="{5D06662A-CFAD-463E-95B3-47911E4BE019}" destId="{39E16123-A098-49E7-B1A4-3799CC2176AA}" srcOrd="0" destOrd="0" presId="urn:microsoft.com/office/officeart/2005/8/layout/vList2"/>
    <dgm:cxn modelId="{C556294B-6EC5-4171-BE0A-24454C40CBDC}" type="presOf" srcId="{010E9F50-3474-4CAD-AA2D-361220C2A799}" destId="{88B40DE2-2829-4291-8530-80CDD1801945}" srcOrd="0" destOrd="0" presId="urn:microsoft.com/office/officeart/2005/8/layout/vList2"/>
    <dgm:cxn modelId="{43D40F1C-ABFE-4525-9153-5344F618595A}" srcId="{A864C0E1-4183-432E-834D-F4E74A7F49F6}" destId="{5D06662A-CFAD-463E-95B3-47911E4BE019}" srcOrd="5" destOrd="0" parTransId="{8441FBC6-AA5F-46DD-89FA-B53EAD83404F}" sibTransId="{4431D6C1-06B0-42B9-8046-B0450BDC5DF2}"/>
    <dgm:cxn modelId="{86CF2470-BEDF-430B-B9B1-6B3D1E795D01}" type="presOf" srcId="{8FF5D135-538C-4929-AA7B-EAAED02AC1DE}" destId="{1747D6F6-D6E8-41CE-B426-30D355320F5A}" srcOrd="0" destOrd="0" presId="urn:microsoft.com/office/officeart/2005/8/layout/vList2"/>
    <dgm:cxn modelId="{DD65EBAA-7628-4EBC-8C58-8E446FC8ECA8}" type="presOf" srcId="{ED62446B-D06D-40E8-B4B0-03F996EC6E3C}" destId="{2A8205C6-C3D9-4C6B-9F70-D456FBDC02B7}" srcOrd="0" destOrd="0" presId="urn:microsoft.com/office/officeart/2005/8/layout/vList2"/>
    <dgm:cxn modelId="{7627CDB3-9577-42D3-B0DC-A2B34CF5BA4D}" srcId="{A864C0E1-4183-432E-834D-F4E74A7F49F6}" destId="{1E9D8F66-E90E-4363-878C-02916BC052D6}" srcOrd="4" destOrd="0" parTransId="{82428D8E-574A-4B9B-B947-E980738511A8}" sibTransId="{C3C8C7F3-923A-4AA5-88FB-4B38AD5075D6}"/>
    <dgm:cxn modelId="{E9429DD0-BC81-4193-8D90-C96C6D60D27B}" srcId="{8480A34B-39F8-4FB3-980D-6D30025E2A90}" destId="{D8F7F972-4D71-40F7-ADD3-AF172FD85B97}" srcOrd="1" destOrd="0" parTransId="{48D45030-3C56-4784-94BE-E26EBDD417AB}" sibTransId="{3026CF58-B838-4BEB-833B-2E75D952B7B7}"/>
    <dgm:cxn modelId="{84531635-063F-48AE-BA69-1235DB0EC583}" srcId="{7A6AFD08-9723-4B29-A845-021C4ED353FF}" destId="{AEDB1573-7B9F-4BC1-88EB-D469B132599B}" srcOrd="1" destOrd="0" parTransId="{5F2B5603-FFA6-461D-A2AB-B89B26C7E624}" sibTransId="{1F9B1577-1FE6-424D-B370-58C96CBC27ED}"/>
    <dgm:cxn modelId="{7C0EEDE1-9A32-474E-BA98-BAC10AB2235E}" type="presOf" srcId="{51EA9FFD-8654-4E36-854B-D0A9F70019E2}" destId="{652399B4-C6D6-4AF7-A856-93F8B074172A}" srcOrd="0" destOrd="1" presId="urn:microsoft.com/office/officeart/2005/8/layout/vList2"/>
    <dgm:cxn modelId="{EBC6BFC8-C87D-4916-A254-28324724E854}" type="presOf" srcId="{F4942BCC-E088-4E9B-BAA3-A08DA1B5542B}" destId="{749E5E3A-3CB1-4076-A235-0009CFDEB6FB}" srcOrd="0" destOrd="0" presId="urn:microsoft.com/office/officeart/2005/8/layout/vList2"/>
    <dgm:cxn modelId="{84E888A3-3637-47C2-B3D3-A82969C35577}" srcId="{010E9F50-3474-4CAD-AA2D-361220C2A799}" destId="{11D8E168-DEFD-4B8A-B178-146FB591B413}" srcOrd="1" destOrd="0" parTransId="{8EB580F1-8952-49FC-8829-C41FEF760ED2}" sibTransId="{DAAF7BDF-71F9-498E-9AB6-A666A13C8243}"/>
    <dgm:cxn modelId="{3977791E-DEF7-4A2A-BB29-68E5BE84CFAA}" type="presOf" srcId="{734A785E-9426-467D-9DF2-8405B6DE01AE}" destId="{1747D6F6-D6E8-41CE-B426-30D355320F5A}" srcOrd="0" destOrd="1" presId="urn:microsoft.com/office/officeart/2005/8/layout/vList2"/>
    <dgm:cxn modelId="{6233562D-B679-442C-8E8B-B2647259BB7B}" type="presOf" srcId="{8480A34B-39F8-4FB3-980D-6D30025E2A90}" destId="{94F25759-20DC-4D05-A004-8506C993154B}" srcOrd="0" destOrd="0" presId="urn:microsoft.com/office/officeart/2005/8/layout/vList2"/>
    <dgm:cxn modelId="{8CFD4031-5B35-4890-A607-E569463CFCC2}" srcId="{DFB6ED52-42C1-4C05-8C56-77F0CAEBDF07}" destId="{BDD9FA6A-8D86-471B-9D46-815886DC2F29}" srcOrd="0" destOrd="0" parTransId="{1A1C091D-0B80-4477-A594-1D45377D70B1}" sibTransId="{DB1F97B9-0260-4603-B0B1-FAC2E3CB7AF5}"/>
    <dgm:cxn modelId="{A321DE61-FBA9-4197-BD57-B0D09538C8ED}" type="presOf" srcId="{0FF24962-064E-4B51-9013-34DD7FC5DD47}" destId="{3BEEFFB2-D963-46DA-88E7-4DB8D0B317C4}" srcOrd="0" destOrd="0" presId="urn:microsoft.com/office/officeart/2005/8/layout/vList2"/>
    <dgm:cxn modelId="{73B21D7B-906A-4871-B908-2B5E42AAE836}" type="presOf" srcId="{BDD9FA6A-8D86-471B-9D46-815886DC2F29}" destId="{AE766A50-2680-4BE2-B5EA-17AF31CD89F4}" srcOrd="0" destOrd="0" presId="urn:microsoft.com/office/officeart/2005/8/layout/vList2"/>
    <dgm:cxn modelId="{F090D3F7-CB44-478A-8AC1-DDF5F7BD2A54}" type="presOf" srcId="{D8F7F972-4D71-40F7-ADD3-AF172FD85B97}" destId="{7C1651CD-78EE-4884-8536-76F89640AEB8}" srcOrd="0" destOrd="1" presId="urn:microsoft.com/office/officeart/2005/8/layout/vList2"/>
    <dgm:cxn modelId="{EA1D7D3A-8FB6-4378-8821-74F12D0FACAB}" type="presOf" srcId="{AEDB1573-7B9F-4BC1-88EB-D469B132599B}" destId="{2A8205C6-C3D9-4C6B-9F70-D456FBDC02B7}" srcOrd="0" destOrd="1" presId="urn:microsoft.com/office/officeart/2005/8/layout/vList2"/>
    <dgm:cxn modelId="{C8DB06FB-81C9-49EA-A70D-D08BC0F37F18}" srcId="{5D06662A-CFAD-463E-95B3-47911E4BE019}" destId="{8FF5D135-538C-4929-AA7B-EAAED02AC1DE}" srcOrd="0" destOrd="0" parTransId="{EE534FCC-8785-43E9-B310-7A9CCB8F5CE2}" sibTransId="{BFAC62BB-040D-4BEF-B68F-F47DC50EFE99}"/>
    <dgm:cxn modelId="{7672458E-3FF2-45E0-BA97-69451A717D57}" type="presOf" srcId="{B901C0E3-DE80-4B24-B1B5-92151CECDCAD}" destId="{7C1651CD-78EE-4884-8536-76F89640AEB8}" srcOrd="0" destOrd="0" presId="urn:microsoft.com/office/officeart/2005/8/layout/vList2"/>
    <dgm:cxn modelId="{EC93710B-AF56-46E9-9CE0-B1BCC2188F75}" srcId="{7A6AFD08-9723-4B29-A845-021C4ED353FF}" destId="{ED62446B-D06D-40E8-B4B0-03F996EC6E3C}" srcOrd="0" destOrd="0" parTransId="{CC8D68A2-3C34-4265-BB03-CEE47212C745}" sibTransId="{D4CD4C09-C5F3-4326-A825-5D0A82CA92CF}"/>
    <dgm:cxn modelId="{4B3F5B30-0F5D-4FA4-AE6E-D4AF310D757F}" type="presOf" srcId="{1E9D8F66-E90E-4363-878C-02916BC052D6}" destId="{D6A4C403-45E6-4726-A21A-3FC69F277C4A}" srcOrd="0" destOrd="0" presId="urn:microsoft.com/office/officeart/2005/8/layout/vList2"/>
    <dgm:cxn modelId="{B155ECCF-4FEE-469D-9EED-51FD9F753C38}" type="presOf" srcId="{7A6AFD08-9723-4B29-A845-021C4ED353FF}" destId="{DE613187-D700-431A-BFA4-D4113AC51AB9}" srcOrd="0" destOrd="0" presId="urn:microsoft.com/office/officeart/2005/8/layout/vList2"/>
    <dgm:cxn modelId="{93E8E663-7B67-4AF0-8569-650ECC3C67D8}" srcId="{8480A34B-39F8-4FB3-980D-6D30025E2A90}" destId="{B901C0E3-DE80-4B24-B1B5-92151CECDCAD}" srcOrd="0" destOrd="0" parTransId="{45A92DD5-DCBA-4556-889A-931A192C7DB0}" sibTransId="{364D7B7C-4E88-44AD-AD1B-A0BB87C90DE4}"/>
    <dgm:cxn modelId="{D0A623CB-36CA-4E61-9C21-1DC221C64F12}" type="presOf" srcId="{DFB6ED52-42C1-4C05-8C56-77F0CAEBDF07}" destId="{D5728B0D-A788-4E66-BBD9-CC88979F14DE}" srcOrd="0" destOrd="0" presId="urn:microsoft.com/office/officeart/2005/8/layout/vList2"/>
    <dgm:cxn modelId="{802B2842-DA0C-4F54-A831-C24ED76CDED5}" srcId="{5D06662A-CFAD-463E-95B3-47911E4BE019}" destId="{734A785E-9426-467D-9DF2-8405B6DE01AE}" srcOrd="1" destOrd="0" parTransId="{C172BC64-EC8B-4B73-AADA-35787427C0CD}" sibTransId="{06863A5F-1B36-408D-9D22-D8E380B12E0F}"/>
    <dgm:cxn modelId="{37863762-AB1E-422D-A3A8-0480D6745E85}" srcId="{A864C0E1-4183-432E-834D-F4E74A7F49F6}" destId="{7A6AFD08-9723-4B29-A845-021C4ED353FF}" srcOrd="1" destOrd="0" parTransId="{15728509-F755-4A0E-A24D-EBE92D49AED1}" sibTransId="{F9908C19-4F6B-43F9-A176-7349C4AD6E7F}"/>
    <dgm:cxn modelId="{8CF08881-8A19-4DF4-9351-0BDBBE31A4C0}" srcId="{010E9F50-3474-4CAD-AA2D-361220C2A799}" destId="{F4942BCC-E088-4E9B-BAA3-A08DA1B5542B}" srcOrd="0" destOrd="0" parTransId="{DFC420C5-72E8-4CAC-BA24-E26F5455F734}" sibTransId="{4968BF62-F1C0-48FA-AC0A-4122E8F64F42}"/>
    <dgm:cxn modelId="{E120246C-F092-4D83-BBC8-D30B2DA635B6}" srcId="{A864C0E1-4183-432E-834D-F4E74A7F49F6}" destId="{0FF24962-064E-4B51-9013-34DD7FC5DD47}" srcOrd="0" destOrd="0" parTransId="{1730BE6C-8949-414E-AF1E-30D26DDF6430}" sibTransId="{5AAFF162-F3F2-4075-BE8A-FC50221F1231}"/>
    <dgm:cxn modelId="{0C24C4D6-3C31-4EDC-AFA8-1C74886B01E8}" type="presOf" srcId="{11D8E168-DEFD-4B8A-B178-146FB591B413}" destId="{749E5E3A-3CB1-4076-A235-0009CFDEB6FB}" srcOrd="0" destOrd="1" presId="urn:microsoft.com/office/officeart/2005/8/layout/vList2"/>
    <dgm:cxn modelId="{044F8990-CB25-457A-8FEE-A329E2A4BE24}" type="presParOf" srcId="{218303AE-164C-4669-BE85-D8DCBDF1A3D9}" destId="{3BEEFFB2-D963-46DA-88E7-4DB8D0B317C4}" srcOrd="0" destOrd="0" presId="urn:microsoft.com/office/officeart/2005/8/layout/vList2"/>
    <dgm:cxn modelId="{65492D60-A2C5-4FFB-BAE2-D2FFAECB85D6}" type="presParOf" srcId="{218303AE-164C-4669-BE85-D8DCBDF1A3D9}" destId="{86A21D47-0B37-41AA-BC68-3EB8E782DF95}" srcOrd="1" destOrd="0" presId="urn:microsoft.com/office/officeart/2005/8/layout/vList2"/>
    <dgm:cxn modelId="{25F8E4A5-EF87-4A94-9CF9-3E3EACC4F635}" type="presParOf" srcId="{218303AE-164C-4669-BE85-D8DCBDF1A3D9}" destId="{DE613187-D700-431A-BFA4-D4113AC51AB9}" srcOrd="2" destOrd="0" presId="urn:microsoft.com/office/officeart/2005/8/layout/vList2"/>
    <dgm:cxn modelId="{E9456A2A-419E-47BE-9542-8B480B1F1E4F}" type="presParOf" srcId="{218303AE-164C-4669-BE85-D8DCBDF1A3D9}" destId="{2A8205C6-C3D9-4C6B-9F70-D456FBDC02B7}" srcOrd="3" destOrd="0" presId="urn:microsoft.com/office/officeart/2005/8/layout/vList2"/>
    <dgm:cxn modelId="{A8C29D3B-8805-4545-9152-FA7E27A8F219}" type="presParOf" srcId="{218303AE-164C-4669-BE85-D8DCBDF1A3D9}" destId="{88B40DE2-2829-4291-8530-80CDD1801945}" srcOrd="4" destOrd="0" presId="urn:microsoft.com/office/officeart/2005/8/layout/vList2"/>
    <dgm:cxn modelId="{46B3A721-E5A2-4FED-9E9C-8D05C854C298}" type="presParOf" srcId="{218303AE-164C-4669-BE85-D8DCBDF1A3D9}" destId="{749E5E3A-3CB1-4076-A235-0009CFDEB6FB}" srcOrd="5" destOrd="0" presId="urn:microsoft.com/office/officeart/2005/8/layout/vList2"/>
    <dgm:cxn modelId="{6A047FC8-52AD-4916-BCFC-232E84426D81}" type="presParOf" srcId="{218303AE-164C-4669-BE85-D8DCBDF1A3D9}" destId="{94F25759-20DC-4D05-A004-8506C993154B}" srcOrd="6" destOrd="0" presId="urn:microsoft.com/office/officeart/2005/8/layout/vList2"/>
    <dgm:cxn modelId="{9C2D1472-0767-43BC-8596-D9370E80D972}" type="presParOf" srcId="{218303AE-164C-4669-BE85-D8DCBDF1A3D9}" destId="{7C1651CD-78EE-4884-8536-76F89640AEB8}" srcOrd="7" destOrd="0" presId="urn:microsoft.com/office/officeart/2005/8/layout/vList2"/>
    <dgm:cxn modelId="{FB4BDB26-9F57-4D7A-B198-9605E7A694EC}" type="presParOf" srcId="{218303AE-164C-4669-BE85-D8DCBDF1A3D9}" destId="{D6A4C403-45E6-4726-A21A-3FC69F277C4A}" srcOrd="8" destOrd="0" presId="urn:microsoft.com/office/officeart/2005/8/layout/vList2"/>
    <dgm:cxn modelId="{38079055-2FB6-4B39-AF8C-FD7B56BE200A}" type="presParOf" srcId="{218303AE-164C-4669-BE85-D8DCBDF1A3D9}" destId="{652399B4-C6D6-4AF7-A856-93F8B074172A}" srcOrd="9" destOrd="0" presId="urn:microsoft.com/office/officeart/2005/8/layout/vList2"/>
    <dgm:cxn modelId="{C6D69307-C655-4404-8D2D-68B737DFBBCA}" type="presParOf" srcId="{218303AE-164C-4669-BE85-D8DCBDF1A3D9}" destId="{39E16123-A098-49E7-B1A4-3799CC2176AA}" srcOrd="10" destOrd="0" presId="urn:microsoft.com/office/officeart/2005/8/layout/vList2"/>
    <dgm:cxn modelId="{8925AD12-A419-45D1-BAD6-7FFBFFB5BD36}" type="presParOf" srcId="{218303AE-164C-4669-BE85-D8DCBDF1A3D9}" destId="{1747D6F6-D6E8-41CE-B426-30D355320F5A}" srcOrd="11" destOrd="0" presId="urn:microsoft.com/office/officeart/2005/8/layout/vList2"/>
    <dgm:cxn modelId="{270971C6-61CA-42BC-B3DF-8424F0C36C43}" type="presParOf" srcId="{218303AE-164C-4669-BE85-D8DCBDF1A3D9}" destId="{D5728B0D-A788-4E66-BBD9-CC88979F14DE}" srcOrd="12" destOrd="0" presId="urn:microsoft.com/office/officeart/2005/8/layout/vList2"/>
    <dgm:cxn modelId="{18C161C7-2BA3-4245-8BB5-0BDBA27C6047}" type="presParOf" srcId="{218303AE-164C-4669-BE85-D8DCBDF1A3D9}" destId="{AE766A50-2680-4BE2-B5EA-17AF31CD89F4}" srcOrd="1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EEFFB2-D963-46DA-88E7-4DB8D0B317C4}">
      <dsp:nvSpPr>
        <dsp:cNvPr id="0" name=""/>
        <dsp:cNvSpPr/>
      </dsp:nvSpPr>
      <dsp:spPr>
        <a:xfrm>
          <a:off x="0" y="71514"/>
          <a:ext cx="7992000" cy="407745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700" b="1" kern="1200" dirty="0" smtClean="0"/>
            <a:t>Content</a:t>
          </a:r>
          <a:endParaRPr lang="de-DE" sz="1700" kern="1200" dirty="0"/>
        </a:p>
      </dsp:txBody>
      <dsp:txXfrm>
        <a:off x="19904" y="91418"/>
        <a:ext cx="7952192" cy="367937"/>
      </dsp:txXfrm>
    </dsp:sp>
    <dsp:sp modelId="{DE613187-D700-431A-BFA4-D4113AC51AB9}">
      <dsp:nvSpPr>
        <dsp:cNvPr id="0" name=""/>
        <dsp:cNvSpPr/>
      </dsp:nvSpPr>
      <dsp:spPr>
        <a:xfrm>
          <a:off x="0" y="492682"/>
          <a:ext cx="7992000" cy="407745"/>
        </a:xfrm>
        <a:prstGeom prst="roundRect">
          <a:avLst/>
        </a:prstGeom>
        <a:gradFill rotWithShape="0">
          <a:gsLst>
            <a:gs pos="0">
              <a:schemeClr val="accent3">
                <a:hueOff val="1875044"/>
                <a:satOff val="-2813"/>
                <a:lumOff val="-458"/>
                <a:alphaOff val="0"/>
                <a:shade val="51000"/>
                <a:satMod val="130000"/>
              </a:schemeClr>
            </a:gs>
            <a:gs pos="80000">
              <a:schemeClr val="accent3">
                <a:hueOff val="1875044"/>
                <a:satOff val="-2813"/>
                <a:lumOff val="-458"/>
                <a:alphaOff val="0"/>
                <a:shade val="93000"/>
                <a:satMod val="130000"/>
              </a:schemeClr>
            </a:gs>
            <a:gs pos="100000">
              <a:schemeClr val="accent3">
                <a:hueOff val="1875044"/>
                <a:satOff val="-2813"/>
                <a:lumOff val="-45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smtClean="0"/>
            <a:t>1. Sustainable tourism in Europe: Challenges and solutions</a:t>
          </a:r>
          <a:endParaRPr lang="de-DE" sz="1700" kern="1200"/>
        </a:p>
      </dsp:txBody>
      <dsp:txXfrm>
        <a:off x="19904" y="512586"/>
        <a:ext cx="7952192" cy="367937"/>
      </dsp:txXfrm>
    </dsp:sp>
    <dsp:sp modelId="{2A8205C6-C3D9-4C6B-9F70-D456FBDC02B7}">
      <dsp:nvSpPr>
        <dsp:cNvPr id="0" name=""/>
        <dsp:cNvSpPr/>
      </dsp:nvSpPr>
      <dsp:spPr>
        <a:xfrm>
          <a:off x="0" y="900427"/>
          <a:ext cx="7992000" cy="4574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746" tIns="17780" rIns="99568" bIns="17780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400" kern="1200" dirty="0" smtClean="0"/>
            <a:t>Economy and society, nature and culture, climate change and resources, objectives and fields of actions</a:t>
          </a:r>
          <a:endParaRPr lang="de-DE" sz="1400" kern="1200" dirty="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de-DE" sz="1300" kern="1200" dirty="0"/>
        </a:p>
      </dsp:txBody>
      <dsp:txXfrm>
        <a:off x="0" y="900427"/>
        <a:ext cx="7992000" cy="457470"/>
      </dsp:txXfrm>
    </dsp:sp>
    <dsp:sp modelId="{88B40DE2-2829-4291-8530-80CDD1801945}">
      <dsp:nvSpPr>
        <dsp:cNvPr id="0" name=""/>
        <dsp:cNvSpPr/>
      </dsp:nvSpPr>
      <dsp:spPr>
        <a:xfrm>
          <a:off x="0" y="1357897"/>
          <a:ext cx="7992000" cy="407745"/>
        </a:xfrm>
        <a:prstGeom prst="roundRect">
          <a:avLst/>
        </a:prstGeom>
        <a:gradFill rotWithShape="0">
          <a:gsLst>
            <a:gs pos="0">
              <a:schemeClr val="accent3">
                <a:hueOff val="3750088"/>
                <a:satOff val="-5627"/>
                <a:lumOff val="-915"/>
                <a:alphaOff val="0"/>
                <a:shade val="51000"/>
                <a:satMod val="130000"/>
              </a:schemeClr>
            </a:gs>
            <a:gs pos="80000">
              <a:schemeClr val="accent3">
                <a:hueOff val="3750088"/>
                <a:satOff val="-5627"/>
                <a:lumOff val="-915"/>
                <a:alphaOff val="0"/>
                <a:shade val="93000"/>
                <a:satMod val="130000"/>
              </a:schemeClr>
            </a:gs>
            <a:gs pos="100000">
              <a:schemeClr val="accent3">
                <a:hueOff val="3750088"/>
                <a:satOff val="-5627"/>
                <a:lumOff val="-9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smtClean="0"/>
            <a:t>2. Sustainable management in tourism businesses</a:t>
          </a:r>
          <a:endParaRPr lang="de-DE" sz="1700" kern="1200"/>
        </a:p>
      </dsp:txBody>
      <dsp:txXfrm>
        <a:off x="19904" y="1377801"/>
        <a:ext cx="7952192" cy="367937"/>
      </dsp:txXfrm>
    </dsp:sp>
    <dsp:sp modelId="{749E5E3A-3CB1-4076-A235-0009CFDEB6FB}">
      <dsp:nvSpPr>
        <dsp:cNvPr id="0" name=""/>
        <dsp:cNvSpPr/>
      </dsp:nvSpPr>
      <dsp:spPr>
        <a:xfrm>
          <a:off x="0" y="1765642"/>
          <a:ext cx="7992000" cy="4574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746" tIns="17780" rIns="99568" bIns="17780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400" kern="1200" dirty="0" smtClean="0"/>
            <a:t>From the hotel industry through transport businesses to tour operators and MICE</a:t>
          </a:r>
          <a:endParaRPr lang="de-DE" sz="1400" kern="1200" dirty="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de-DE" sz="1300" kern="1200" dirty="0"/>
        </a:p>
      </dsp:txBody>
      <dsp:txXfrm>
        <a:off x="0" y="1765642"/>
        <a:ext cx="7992000" cy="457470"/>
      </dsp:txXfrm>
    </dsp:sp>
    <dsp:sp modelId="{94F25759-20DC-4D05-A004-8506C993154B}">
      <dsp:nvSpPr>
        <dsp:cNvPr id="0" name=""/>
        <dsp:cNvSpPr/>
      </dsp:nvSpPr>
      <dsp:spPr>
        <a:xfrm>
          <a:off x="0" y="2223112"/>
          <a:ext cx="7992000" cy="407745"/>
        </a:xfrm>
        <a:prstGeom prst="roundRect">
          <a:avLst/>
        </a:prstGeom>
        <a:gradFill rotWithShape="0">
          <a:gsLst>
            <a:gs pos="0">
              <a:schemeClr val="accent3">
                <a:hueOff val="5625132"/>
                <a:satOff val="-8440"/>
                <a:lumOff val="-1373"/>
                <a:alphaOff val="0"/>
                <a:shade val="51000"/>
                <a:satMod val="130000"/>
              </a:schemeClr>
            </a:gs>
            <a:gs pos="80000">
              <a:schemeClr val="accent3">
                <a:hueOff val="5625132"/>
                <a:satOff val="-8440"/>
                <a:lumOff val="-1373"/>
                <a:alphaOff val="0"/>
                <a:shade val="93000"/>
                <a:satMod val="130000"/>
              </a:schemeClr>
            </a:gs>
            <a:gs pos="100000">
              <a:schemeClr val="accent3">
                <a:hueOff val="5625132"/>
                <a:satOff val="-8440"/>
                <a:lumOff val="-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smtClean="0"/>
            <a:t>3. Sustainable destination management</a:t>
          </a:r>
          <a:endParaRPr lang="de-DE" sz="1700" kern="1200"/>
        </a:p>
      </dsp:txBody>
      <dsp:txXfrm>
        <a:off x="19904" y="2243016"/>
        <a:ext cx="7952192" cy="367937"/>
      </dsp:txXfrm>
    </dsp:sp>
    <dsp:sp modelId="{7C1651CD-78EE-4884-8536-76F89640AEB8}">
      <dsp:nvSpPr>
        <dsp:cNvPr id="0" name=""/>
        <dsp:cNvSpPr/>
      </dsp:nvSpPr>
      <dsp:spPr>
        <a:xfrm>
          <a:off x="0" y="2630857"/>
          <a:ext cx="7992000" cy="4574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746" tIns="17780" rIns="99568" bIns="17780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400" kern="1200" dirty="0" smtClean="0"/>
            <a:t>Destinations in the mountains, on the coast, in cities, on land and in protected areas (Ecotourism)</a:t>
          </a:r>
          <a:endParaRPr lang="de-DE" sz="1400" kern="1200" dirty="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de-DE" sz="1300" kern="1200" dirty="0"/>
        </a:p>
      </dsp:txBody>
      <dsp:txXfrm>
        <a:off x="0" y="2630857"/>
        <a:ext cx="7992000" cy="457470"/>
      </dsp:txXfrm>
    </dsp:sp>
    <dsp:sp modelId="{D6A4C403-45E6-4726-A21A-3FC69F277C4A}">
      <dsp:nvSpPr>
        <dsp:cNvPr id="0" name=""/>
        <dsp:cNvSpPr/>
      </dsp:nvSpPr>
      <dsp:spPr>
        <a:xfrm>
          <a:off x="0" y="3088327"/>
          <a:ext cx="7992000" cy="407745"/>
        </a:xfrm>
        <a:prstGeom prst="roundRect">
          <a:avLst/>
        </a:prstGeom>
        <a:gradFill rotWithShape="0">
          <a:gsLst>
            <a:gs pos="0">
              <a:schemeClr val="accent3">
                <a:hueOff val="7500176"/>
                <a:satOff val="-11253"/>
                <a:lumOff val="-1830"/>
                <a:alphaOff val="0"/>
                <a:shade val="51000"/>
                <a:satMod val="130000"/>
              </a:schemeClr>
            </a:gs>
            <a:gs pos="80000">
              <a:schemeClr val="accent3">
                <a:hueOff val="7500176"/>
                <a:satOff val="-11253"/>
                <a:lumOff val="-1830"/>
                <a:alphaOff val="0"/>
                <a:shade val="93000"/>
                <a:satMod val="130000"/>
              </a:schemeClr>
            </a:gs>
            <a:gs pos="100000">
              <a:schemeClr val="accent3">
                <a:hueOff val="7500176"/>
                <a:satOff val="-11253"/>
                <a:lumOff val="-18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smtClean="0"/>
            <a:t>4. Instruments and practical examples</a:t>
          </a:r>
          <a:endParaRPr lang="de-DE" sz="1700" kern="1200"/>
        </a:p>
      </dsp:txBody>
      <dsp:txXfrm>
        <a:off x="19904" y="3108231"/>
        <a:ext cx="7952192" cy="367937"/>
      </dsp:txXfrm>
    </dsp:sp>
    <dsp:sp modelId="{652399B4-C6D6-4AF7-A856-93F8B074172A}">
      <dsp:nvSpPr>
        <dsp:cNvPr id="0" name=""/>
        <dsp:cNvSpPr/>
      </dsp:nvSpPr>
      <dsp:spPr>
        <a:xfrm>
          <a:off x="0" y="3496072"/>
          <a:ext cx="7992000" cy="4574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746" tIns="17780" rIns="99568" bIns="17780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400" kern="1200" dirty="0" smtClean="0"/>
            <a:t>Inventory control, market research, innovation, certification, marketing, monitoring</a:t>
          </a:r>
          <a:endParaRPr lang="de-DE" sz="1400" kern="1200" dirty="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de-DE" sz="1300" kern="1200" dirty="0"/>
        </a:p>
      </dsp:txBody>
      <dsp:txXfrm>
        <a:off x="0" y="3496072"/>
        <a:ext cx="7992000" cy="457470"/>
      </dsp:txXfrm>
    </dsp:sp>
    <dsp:sp modelId="{39E16123-A098-49E7-B1A4-3799CC2176AA}">
      <dsp:nvSpPr>
        <dsp:cNvPr id="0" name=""/>
        <dsp:cNvSpPr/>
      </dsp:nvSpPr>
      <dsp:spPr>
        <a:xfrm>
          <a:off x="0" y="3953542"/>
          <a:ext cx="7992000" cy="407745"/>
        </a:xfrm>
        <a:prstGeom prst="roundRect">
          <a:avLst/>
        </a:prstGeom>
        <a:gradFill rotWithShape="0">
          <a:gsLst>
            <a:gs pos="0">
              <a:schemeClr val="accent3">
                <a:hueOff val="9375220"/>
                <a:satOff val="-14067"/>
                <a:lumOff val="-2288"/>
                <a:alphaOff val="0"/>
                <a:shade val="51000"/>
                <a:satMod val="130000"/>
              </a:schemeClr>
            </a:gs>
            <a:gs pos="80000">
              <a:schemeClr val="accent3">
                <a:hueOff val="9375220"/>
                <a:satOff val="-14067"/>
                <a:lumOff val="-2288"/>
                <a:alphaOff val="0"/>
                <a:shade val="93000"/>
                <a:satMod val="130000"/>
              </a:schemeClr>
            </a:gs>
            <a:gs pos="100000">
              <a:schemeClr val="accent3">
                <a:hueOff val="9375220"/>
                <a:satOff val="-14067"/>
                <a:lumOff val="-228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smtClean="0"/>
            <a:t>5. Responsibility and quality</a:t>
          </a:r>
          <a:endParaRPr lang="de-DE" sz="1700" kern="1200"/>
        </a:p>
      </dsp:txBody>
      <dsp:txXfrm>
        <a:off x="19904" y="3973446"/>
        <a:ext cx="7952192" cy="367937"/>
      </dsp:txXfrm>
    </dsp:sp>
    <dsp:sp modelId="{1747D6F6-D6E8-41CE-B426-30D355320F5A}">
      <dsp:nvSpPr>
        <dsp:cNvPr id="0" name=""/>
        <dsp:cNvSpPr/>
      </dsp:nvSpPr>
      <dsp:spPr>
        <a:xfrm>
          <a:off x="0" y="4361287"/>
          <a:ext cx="7992000" cy="4574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746" tIns="17780" rIns="99568" bIns="17780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400" kern="1200" dirty="0" smtClean="0"/>
            <a:t>CSR, participation, qualification, service and customer orientation, communication</a:t>
          </a:r>
          <a:endParaRPr lang="de-DE" sz="1400" kern="1200" dirty="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de-DE" sz="1300" kern="1200" dirty="0"/>
        </a:p>
      </dsp:txBody>
      <dsp:txXfrm>
        <a:off x="0" y="4361287"/>
        <a:ext cx="7992000" cy="457470"/>
      </dsp:txXfrm>
    </dsp:sp>
    <dsp:sp modelId="{D5728B0D-A788-4E66-BBD9-CC88979F14DE}">
      <dsp:nvSpPr>
        <dsp:cNvPr id="0" name=""/>
        <dsp:cNvSpPr/>
      </dsp:nvSpPr>
      <dsp:spPr>
        <a:xfrm>
          <a:off x="0" y="4818757"/>
          <a:ext cx="7992000" cy="407745"/>
        </a:xfrm>
        <a:prstGeom prst="roundRect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smtClean="0"/>
            <a:t>6. Cooperation and financing</a:t>
          </a:r>
          <a:endParaRPr lang="de-DE" sz="1700" kern="1200"/>
        </a:p>
      </dsp:txBody>
      <dsp:txXfrm>
        <a:off x="19904" y="4838661"/>
        <a:ext cx="7952192" cy="367937"/>
      </dsp:txXfrm>
    </dsp:sp>
    <dsp:sp modelId="{AE766A50-2680-4BE2-B5EA-17AF31CD89F4}">
      <dsp:nvSpPr>
        <dsp:cNvPr id="0" name=""/>
        <dsp:cNvSpPr/>
      </dsp:nvSpPr>
      <dsp:spPr>
        <a:xfrm>
          <a:off x="0" y="5226502"/>
          <a:ext cx="7992000" cy="281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746" tIns="17780" rIns="99568" bIns="17780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400" kern="1200" dirty="0" smtClean="0"/>
            <a:t>Networking and interest groups funding </a:t>
          </a:r>
          <a:r>
            <a:rPr lang="en-US" sz="1400" kern="1200" dirty="0" err="1" smtClean="0"/>
            <a:t>programmes</a:t>
          </a:r>
          <a:r>
            <a:rPr lang="en-US" sz="1400" kern="1200" dirty="0" smtClean="0"/>
            <a:t> and financing models</a:t>
          </a:r>
          <a:endParaRPr lang="de-DE" sz="1400" kern="1200" dirty="0"/>
        </a:p>
      </dsp:txBody>
      <dsp:txXfrm>
        <a:off x="0" y="5226502"/>
        <a:ext cx="7992000" cy="2815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20AA7-DEB3-4197-99EC-BFC13ACE6A65}" type="datetimeFigureOut">
              <a:rPr lang="de-DE" smtClean="0"/>
              <a:t>09.12.2013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38C6A-6A26-46AE-BB55-71EC6D9F30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7098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20AA7-DEB3-4197-99EC-BFC13ACE6A65}" type="datetimeFigureOut">
              <a:rPr lang="de-DE" smtClean="0"/>
              <a:t>09.12.2013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38C6A-6A26-46AE-BB55-71EC6D9F30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9240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20AA7-DEB3-4197-99EC-BFC13ACE6A65}" type="datetimeFigureOut">
              <a:rPr lang="de-DE" smtClean="0"/>
              <a:t>09.12.2013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38C6A-6A26-46AE-BB55-71EC6D9F30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2522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20AA7-DEB3-4197-99EC-BFC13ACE6A65}" type="datetimeFigureOut">
              <a:rPr lang="de-DE" smtClean="0"/>
              <a:t>09.12.2013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38C6A-6A26-46AE-BB55-71EC6D9F30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9579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20AA7-DEB3-4197-99EC-BFC13ACE6A65}" type="datetimeFigureOut">
              <a:rPr lang="de-DE" smtClean="0"/>
              <a:t>09.12.2013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38C6A-6A26-46AE-BB55-71EC6D9F30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3515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20AA7-DEB3-4197-99EC-BFC13ACE6A65}" type="datetimeFigureOut">
              <a:rPr lang="de-DE" smtClean="0"/>
              <a:t>09.12.2013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38C6A-6A26-46AE-BB55-71EC6D9F30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1789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20AA7-DEB3-4197-99EC-BFC13ACE6A65}" type="datetimeFigureOut">
              <a:rPr lang="de-DE" smtClean="0"/>
              <a:t>09.12.2013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38C6A-6A26-46AE-BB55-71EC6D9F30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4689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20AA7-DEB3-4197-99EC-BFC13ACE6A65}" type="datetimeFigureOut">
              <a:rPr lang="de-DE" smtClean="0"/>
              <a:t>09.12.2013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38C6A-6A26-46AE-BB55-71EC6D9F30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398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20AA7-DEB3-4197-99EC-BFC13ACE6A65}" type="datetimeFigureOut">
              <a:rPr lang="de-DE" smtClean="0"/>
              <a:t>09.12.2013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38C6A-6A26-46AE-BB55-71EC6D9F30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1649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20AA7-DEB3-4197-99EC-BFC13ACE6A65}" type="datetimeFigureOut">
              <a:rPr lang="de-DE" smtClean="0"/>
              <a:t>09.12.2013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38C6A-6A26-46AE-BB55-71EC6D9F30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5029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20AA7-DEB3-4197-99EC-BFC13ACE6A65}" type="datetimeFigureOut">
              <a:rPr lang="de-DE" smtClean="0"/>
              <a:t>09.12.2013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38C6A-6A26-46AE-BB55-71EC6D9F30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4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5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20AA7-DEB3-4197-99EC-BFC13ACE6A65}" type="datetimeFigureOut">
              <a:rPr lang="de-DE" smtClean="0"/>
              <a:t>09.12.2013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38C6A-6A26-46AE-BB55-71EC6D9F30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1040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18" Type="http://schemas.openxmlformats.org/officeDocument/2006/relationships/image" Target="../media/image17.jpeg"/><Relationship Id="rId26" Type="http://schemas.openxmlformats.org/officeDocument/2006/relationships/image" Target="../media/image25.jpeg"/><Relationship Id="rId3" Type="http://schemas.openxmlformats.org/officeDocument/2006/relationships/image" Target="../media/image2.jpeg"/><Relationship Id="rId21" Type="http://schemas.openxmlformats.org/officeDocument/2006/relationships/image" Target="../media/image20.pn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17" Type="http://schemas.openxmlformats.org/officeDocument/2006/relationships/image" Target="../media/image16.jpeg"/><Relationship Id="rId25" Type="http://schemas.openxmlformats.org/officeDocument/2006/relationships/image" Target="../media/image24.jpeg"/><Relationship Id="rId2" Type="http://schemas.openxmlformats.org/officeDocument/2006/relationships/image" Target="../media/image1.jpeg"/><Relationship Id="rId16" Type="http://schemas.openxmlformats.org/officeDocument/2006/relationships/image" Target="../media/image15.jpeg"/><Relationship Id="rId20" Type="http://schemas.openxmlformats.org/officeDocument/2006/relationships/image" Target="../media/image19.jpe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11" Type="http://schemas.openxmlformats.org/officeDocument/2006/relationships/image" Target="../media/image10.jpeg"/><Relationship Id="rId24" Type="http://schemas.openxmlformats.org/officeDocument/2006/relationships/image" Target="../media/image23.jpe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23" Type="http://schemas.openxmlformats.org/officeDocument/2006/relationships/image" Target="../media/image22.jpeg"/><Relationship Id="rId28" Type="http://schemas.openxmlformats.org/officeDocument/2006/relationships/image" Target="../media/image27.jpeg"/><Relationship Id="rId10" Type="http://schemas.openxmlformats.org/officeDocument/2006/relationships/image" Target="../media/image9.jpe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jpeg"/><Relationship Id="rId27" Type="http://schemas.openxmlformats.org/officeDocument/2006/relationships/image" Target="../media/image26.gif"/><Relationship Id="rId30" Type="http://schemas.openxmlformats.org/officeDocument/2006/relationships/image" Target="../media/image2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0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Ecotrans-Diego\Dropbox\Ecotrans\Olympos 2020\Experts\Profile\Albert Salma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491" y="210626"/>
            <a:ext cx="691272" cy="923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Gerade Verbindung 10"/>
          <p:cNvCxnSpPr/>
          <p:nvPr/>
        </p:nvCxnSpPr>
        <p:spPr>
          <a:xfrm>
            <a:off x="586127" y="1268760"/>
            <a:ext cx="189642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>
            <a:off x="891669" y="399156"/>
            <a:ext cx="224017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- </a:t>
            </a:r>
            <a:r>
              <a:rPr lang="de-DE" sz="1100" dirty="0" err="1" smtClean="0"/>
              <a:t>Coastal</a:t>
            </a:r>
            <a:r>
              <a:rPr lang="de-DE" sz="1100" dirty="0" smtClean="0"/>
              <a:t> Union</a:t>
            </a:r>
          </a:p>
          <a:p>
            <a:r>
              <a:rPr lang="de-DE" sz="1100" dirty="0" smtClean="0"/>
              <a:t>- </a:t>
            </a:r>
            <a:r>
              <a:rPr lang="de-DE" sz="1100" dirty="0" err="1" smtClean="0"/>
              <a:t>QualityCoast</a:t>
            </a:r>
            <a:endParaRPr lang="de-DE" sz="1100" dirty="0" smtClean="0"/>
          </a:p>
          <a:p>
            <a:r>
              <a:rPr lang="de-DE" sz="1100" dirty="0" smtClean="0"/>
              <a:t>- Global </a:t>
            </a:r>
            <a:r>
              <a:rPr lang="de-DE" sz="1100" dirty="0" err="1" smtClean="0"/>
              <a:t>Sustainable</a:t>
            </a:r>
            <a:r>
              <a:rPr lang="de-DE" sz="1100" dirty="0" smtClean="0"/>
              <a:t> </a:t>
            </a:r>
            <a:r>
              <a:rPr lang="de-DE" sz="1100" dirty="0" err="1" smtClean="0"/>
              <a:t>Tourism</a:t>
            </a:r>
            <a:r>
              <a:rPr lang="de-DE" sz="1100" dirty="0" smtClean="0"/>
              <a:t> Review</a:t>
            </a:r>
            <a:endParaRPr lang="de-DE" sz="1100" dirty="0"/>
          </a:p>
        </p:txBody>
      </p:sp>
      <p:pic>
        <p:nvPicPr>
          <p:cNvPr id="1027" name="Picture 3" descr="C:\Users\Ecotrans-Diego\Dropbox\Ecotrans\Olympos 2020\Experts\Profile\Anke Biedenkapp 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4316" y="194179"/>
            <a:ext cx="640570" cy="923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1" name="Gerade Verbindung 30"/>
          <p:cNvCxnSpPr/>
          <p:nvPr/>
        </p:nvCxnSpPr>
        <p:spPr>
          <a:xfrm>
            <a:off x="3739169" y="1196752"/>
            <a:ext cx="189642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feld 49"/>
          <p:cNvSpPr txBox="1"/>
          <p:nvPr/>
        </p:nvSpPr>
        <p:spPr>
          <a:xfrm>
            <a:off x="4091100" y="443022"/>
            <a:ext cx="1538288" cy="430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- Global </a:t>
            </a:r>
            <a:r>
              <a:rPr lang="de-DE" sz="1100" dirty="0" err="1" smtClean="0"/>
              <a:t>Partnership</a:t>
            </a:r>
            <a:r>
              <a:rPr lang="de-DE" sz="1100" dirty="0" smtClean="0"/>
              <a:t>                   Hannover</a:t>
            </a:r>
          </a:p>
        </p:txBody>
      </p:sp>
      <p:pic>
        <p:nvPicPr>
          <p:cNvPr id="1038" name="Picture 14" descr="http://destinet.eu/images/Cattura.PNG-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1406" y="37717"/>
            <a:ext cx="944186" cy="43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Ecotrans-Diego\Dropbox\Ecotrans\Olympos 2020\Experts\Profile\antonio pezzano 2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74" t="-200" r="12906" b="200"/>
          <a:stretch/>
        </p:blipFill>
        <p:spPr bwMode="auto">
          <a:xfrm>
            <a:off x="6424255" y="224707"/>
            <a:ext cx="655712" cy="923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0" name="Gerade Verbindung 39"/>
          <p:cNvCxnSpPr/>
          <p:nvPr/>
        </p:nvCxnSpPr>
        <p:spPr>
          <a:xfrm>
            <a:off x="6711683" y="1268760"/>
            <a:ext cx="189642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feld 50"/>
          <p:cNvSpPr txBox="1"/>
          <p:nvPr/>
        </p:nvSpPr>
        <p:spPr>
          <a:xfrm>
            <a:off x="7059592" y="513204"/>
            <a:ext cx="1472848" cy="430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- EDEN</a:t>
            </a:r>
          </a:p>
          <a:p>
            <a:r>
              <a:rPr lang="de-DE" sz="1100" dirty="0" smtClean="0"/>
              <a:t>- ACTA</a:t>
            </a:r>
          </a:p>
        </p:txBody>
      </p:sp>
      <p:pic>
        <p:nvPicPr>
          <p:cNvPr id="1040" name="Picture 16" descr="http://destinet.eu/images/Eden.gi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057" y="37717"/>
            <a:ext cx="652606" cy="664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Ecotrans-Diego\Dropbox\Ecotrans\Olympos 2020\Experts\Profile\Gordon Sillence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6261" y="1584287"/>
            <a:ext cx="689404" cy="923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2" name="Gerade Verbindung 31"/>
          <p:cNvCxnSpPr/>
          <p:nvPr/>
        </p:nvCxnSpPr>
        <p:spPr>
          <a:xfrm>
            <a:off x="3786444" y="2636912"/>
            <a:ext cx="189642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feld 48"/>
          <p:cNvSpPr txBox="1"/>
          <p:nvPr/>
        </p:nvSpPr>
        <p:spPr>
          <a:xfrm>
            <a:off x="4175401" y="1864688"/>
            <a:ext cx="1500662" cy="430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- DestiNet</a:t>
            </a:r>
          </a:p>
          <a:p>
            <a:r>
              <a:rPr lang="de-DE" sz="1100" dirty="0" smtClean="0"/>
              <a:t>- </a:t>
            </a:r>
            <a:r>
              <a:rPr lang="de-DE" sz="1100" dirty="0" err="1" smtClean="0"/>
              <a:t>Janela</a:t>
            </a:r>
            <a:r>
              <a:rPr lang="de-DE" sz="1100" dirty="0" smtClean="0"/>
              <a:t> </a:t>
            </a:r>
            <a:r>
              <a:rPr lang="de-DE" sz="1100" dirty="0" err="1" smtClean="0"/>
              <a:t>Aberta</a:t>
            </a:r>
            <a:endParaRPr lang="de-DE" sz="1100" dirty="0" smtClean="0"/>
          </a:p>
        </p:txBody>
      </p:sp>
      <p:pic>
        <p:nvPicPr>
          <p:cNvPr id="1031" name="Picture 7" descr="C:\Users\Ecotrans-Diego\Dropbox\Ecotrans\Olympos 2020\Experts\Profile\Idurre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886" y="2910213"/>
            <a:ext cx="715590" cy="923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8" name="Gerade Verbindung 27"/>
          <p:cNvCxnSpPr/>
          <p:nvPr/>
        </p:nvCxnSpPr>
        <p:spPr>
          <a:xfrm>
            <a:off x="539552" y="3962839"/>
            <a:ext cx="189642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feld 42"/>
          <p:cNvSpPr txBox="1"/>
          <p:nvPr/>
        </p:nvSpPr>
        <p:spPr>
          <a:xfrm>
            <a:off x="1017044" y="3318998"/>
            <a:ext cx="16107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- BASQUETOUR</a:t>
            </a:r>
            <a:endParaRPr lang="de-DE" sz="1100" dirty="0"/>
          </a:p>
        </p:txBody>
      </p:sp>
      <p:pic>
        <p:nvPicPr>
          <p:cNvPr id="1048" name="Picture 24" descr="http://destinet.eu/images/pays%20basco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8927" y="2708768"/>
            <a:ext cx="972858" cy="585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Ecotrans-Diego\Dropbox\Ecotrans\Olympos 2020\Experts\Profile\Karl Reiner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2951" y="2932423"/>
            <a:ext cx="726124" cy="923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3" name="Gerade Verbindung 32"/>
          <p:cNvCxnSpPr/>
          <p:nvPr/>
        </p:nvCxnSpPr>
        <p:spPr>
          <a:xfrm>
            <a:off x="3723967" y="3985050"/>
            <a:ext cx="189642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feld 47"/>
          <p:cNvSpPr txBox="1"/>
          <p:nvPr/>
        </p:nvSpPr>
        <p:spPr>
          <a:xfrm>
            <a:off x="4136154" y="3195617"/>
            <a:ext cx="1492504" cy="430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- ÖAR</a:t>
            </a:r>
          </a:p>
          <a:p>
            <a:r>
              <a:rPr lang="de-DE" sz="1100" dirty="0" smtClean="0"/>
              <a:t>- Alpine Pearls</a:t>
            </a:r>
          </a:p>
        </p:txBody>
      </p:sp>
      <p:pic>
        <p:nvPicPr>
          <p:cNvPr id="1050" name="Picture 26" descr="http://destinet.eu/images/OAR.JP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561" y="2746226"/>
            <a:ext cx="919360" cy="4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Ecotrans-Diego\Dropbox\Ecotrans\Olympos 2020\Experts\Profile\Marion Hammerl.jpg"/>
          <p:cNvPicPr>
            <a:picLocks noChangeAspect="1" noChangeArrowheads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02" r="33631"/>
          <a:stretch/>
        </p:blipFill>
        <p:spPr bwMode="auto">
          <a:xfrm>
            <a:off x="240134" y="4330533"/>
            <a:ext cx="713640" cy="923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9" name="Gerade Verbindung 28"/>
          <p:cNvCxnSpPr/>
          <p:nvPr/>
        </p:nvCxnSpPr>
        <p:spPr>
          <a:xfrm>
            <a:off x="539552" y="5383158"/>
            <a:ext cx="189642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feld 43"/>
          <p:cNvSpPr txBox="1"/>
          <p:nvPr/>
        </p:nvSpPr>
        <p:spPr>
          <a:xfrm>
            <a:off x="966104" y="4581128"/>
            <a:ext cx="156937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- Global Nature Fund</a:t>
            </a:r>
          </a:p>
          <a:p>
            <a:r>
              <a:rPr lang="de-DE" sz="1100" dirty="0" smtClean="0"/>
              <a:t>- Bodensee Stiftung</a:t>
            </a:r>
          </a:p>
          <a:p>
            <a:r>
              <a:rPr lang="de-DE" sz="1100" dirty="0" smtClean="0"/>
              <a:t>- Living </a:t>
            </a:r>
            <a:r>
              <a:rPr lang="de-DE" sz="1100" dirty="0" err="1" smtClean="0"/>
              <a:t>Lakes</a:t>
            </a:r>
            <a:endParaRPr lang="de-DE" sz="11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3687" y="4330360"/>
            <a:ext cx="650814" cy="923340"/>
          </a:xfrm>
          <a:prstGeom prst="rect">
            <a:avLst/>
          </a:prstGeom>
        </p:spPr>
      </p:pic>
      <p:cxnSp>
        <p:nvCxnSpPr>
          <p:cNvPr id="34" name="Gerade Verbindung 33"/>
          <p:cNvCxnSpPr/>
          <p:nvPr/>
        </p:nvCxnSpPr>
        <p:spPr>
          <a:xfrm>
            <a:off x="3755697" y="5382985"/>
            <a:ext cx="189642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feld 46"/>
          <p:cNvSpPr txBox="1"/>
          <p:nvPr/>
        </p:nvSpPr>
        <p:spPr>
          <a:xfrm>
            <a:off x="4105710" y="4638806"/>
            <a:ext cx="147440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- Interpret </a:t>
            </a:r>
            <a:r>
              <a:rPr lang="de-DE" sz="1100" dirty="0" smtClean="0"/>
              <a:t>Europe</a:t>
            </a:r>
            <a:endParaRPr lang="de-DE" sz="1100" dirty="0"/>
          </a:p>
        </p:txBody>
      </p:sp>
      <p:pic>
        <p:nvPicPr>
          <p:cNvPr id="1059" name="Picture 35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4655" y="4131068"/>
            <a:ext cx="898906" cy="44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1222" y="4403068"/>
            <a:ext cx="666842" cy="890296"/>
          </a:xfrm>
          <a:prstGeom prst="rect">
            <a:avLst/>
          </a:prstGeom>
        </p:spPr>
      </p:pic>
      <p:cxnSp>
        <p:nvCxnSpPr>
          <p:cNvPr id="37" name="Gerade Verbindung 36"/>
          <p:cNvCxnSpPr/>
          <p:nvPr/>
        </p:nvCxnSpPr>
        <p:spPr>
          <a:xfrm>
            <a:off x="6738772" y="5423177"/>
            <a:ext cx="189642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feld 53"/>
          <p:cNvSpPr txBox="1"/>
          <p:nvPr/>
        </p:nvSpPr>
        <p:spPr>
          <a:xfrm>
            <a:off x="7136205" y="4615396"/>
            <a:ext cx="1301676" cy="430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- FUTOUR</a:t>
            </a:r>
          </a:p>
          <a:p>
            <a:r>
              <a:rPr lang="de-DE" sz="1100" dirty="0" smtClean="0"/>
              <a:t>- Green </a:t>
            </a:r>
            <a:r>
              <a:rPr lang="de-DE" sz="1100" dirty="0" err="1" smtClean="0"/>
              <a:t>Globe</a:t>
            </a:r>
            <a:endParaRPr lang="de-DE" sz="1100" dirty="0"/>
          </a:p>
        </p:txBody>
      </p:sp>
      <p:pic>
        <p:nvPicPr>
          <p:cNvPr id="1061" name="Picture 37" descr="http://destinet.eu/images/index.jpg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2491" y="4131068"/>
            <a:ext cx="762704" cy="513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067" y="5690556"/>
            <a:ext cx="690568" cy="923342"/>
          </a:xfrm>
          <a:prstGeom prst="rect">
            <a:avLst/>
          </a:prstGeom>
        </p:spPr>
      </p:pic>
      <p:cxnSp>
        <p:nvCxnSpPr>
          <p:cNvPr id="30" name="Gerade Verbindung 29"/>
          <p:cNvCxnSpPr/>
          <p:nvPr/>
        </p:nvCxnSpPr>
        <p:spPr>
          <a:xfrm>
            <a:off x="539552" y="6743182"/>
            <a:ext cx="189642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feld 44"/>
          <p:cNvSpPr txBox="1"/>
          <p:nvPr/>
        </p:nvSpPr>
        <p:spPr>
          <a:xfrm>
            <a:off x="921679" y="5955376"/>
            <a:ext cx="16403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-  The </a:t>
            </a:r>
            <a:r>
              <a:rPr lang="de-DE" sz="1100" dirty="0" err="1" smtClean="0"/>
              <a:t>Tourism</a:t>
            </a:r>
            <a:r>
              <a:rPr lang="de-DE" sz="1100" dirty="0" smtClean="0"/>
              <a:t> Company</a:t>
            </a:r>
          </a:p>
        </p:txBody>
      </p:sp>
      <p:pic>
        <p:nvPicPr>
          <p:cNvPr id="1063" name="Picture 39" descr="logo ttc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1736" y="5510082"/>
            <a:ext cx="1081774" cy="448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8041" y="5698175"/>
            <a:ext cx="653120" cy="923340"/>
          </a:xfrm>
          <a:prstGeom prst="rect">
            <a:avLst/>
          </a:prstGeom>
        </p:spPr>
      </p:pic>
      <p:cxnSp>
        <p:nvCxnSpPr>
          <p:cNvPr id="35" name="Gerade Verbindung 34"/>
          <p:cNvCxnSpPr/>
          <p:nvPr/>
        </p:nvCxnSpPr>
        <p:spPr>
          <a:xfrm>
            <a:off x="3751682" y="6750800"/>
            <a:ext cx="189642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feld 45"/>
          <p:cNvSpPr txBox="1"/>
          <p:nvPr/>
        </p:nvSpPr>
        <p:spPr>
          <a:xfrm>
            <a:off x="4192303" y="6006621"/>
            <a:ext cx="1441618" cy="430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- </a:t>
            </a:r>
            <a:r>
              <a:rPr lang="de-DE" sz="1100" dirty="0" err="1" smtClean="0"/>
              <a:t>Travelmole</a:t>
            </a:r>
            <a:r>
              <a:rPr lang="de-DE" sz="1100" dirty="0" smtClean="0"/>
              <a:t>/</a:t>
            </a:r>
            <a:r>
              <a:rPr lang="de-DE" sz="1100" dirty="0" err="1" smtClean="0"/>
              <a:t>Visions</a:t>
            </a:r>
            <a:endParaRPr lang="de-DE" sz="1100" dirty="0" smtClean="0"/>
          </a:p>
          <a:p>
            <a:r>
              <a:rPr lang="de-DE" sz="1100" dirty="0" smtClean="0"/>
              <a:t>- VISTAS</a:t>
            </a:r>
            <a:endParaRPr lang="de-DE" sz="1100" dirty="0"/>
          </a:p>
        </p:txBody>
      </p:sp>
      <p:pic>
        <p:nvPicPr>
          <p:cNvPr id="1065" name="Picture 41" descr="https://fbcdn-profile-a.akamaihd.net/hprofile-ak-ash1/188100_178635582198642_228858776_n.jpg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6327" y="5529677"/>
            <a:ext cx="576540" cy="512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3903" y="5695144"/>
            <a:ext cx="645906" cy="923340"/>
          </a:xfrm>
          <a:prstGeom prst="rect">
            <a:avLst/>
          </a:prstGeom>
        </p:spPr>
      </p:pic>
      <p:cxnSp>
        <p:nvCxnSpPr>
          <p:cNvPr id="36" name="Gerade Verbindung 35"/>
          <p:cNvCxnSpPr/>
          <p:nvPr/>
        </p:nvCxnSpPr>
        <p:spPr>
          <a:xfrm>
            <a:off x="6732240" y="6747769"/>
            <a:ext cx="189642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Textfeld 54"/>
          <p:cNvSpPr txBox="1"/>
          <p:nvPr/>
        </p:nvSpPr>
        <p:spPr>
          <a:xfrm>
            <a:off x="7034746" y="5853172"/>
            <a:ext cx="178572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-</a:t>
            </a:r>
            <a:r>
              <a:rPr lang="de-DE" sz="1100" dirty="0" err="1" smtClean="0"/>
              <a:t>Travelmotion</a:t>
            </a:r>
            <a:endParaRPr lang="de-DE" sz="1100" dirty="0" smtClean="0"/>
          </a:p>
          <a:p>
            <a:r>
              <a:rPr lang="de-DE" sz="1100" dirty="0" smtClean="0"/>
              <a:t>- </a:t>
            </a:r>
            <a:r>
              <a:rPr lang="de-DE" sz="1100" dirty="0" smtClean="0"/>
              <a:t>Service Plus Reisen</a:t>
            </a:r>
            <a:endParaRPr lang="de-DE" sz="1100" dirty="0" smtClean="0"/>
          </a:p>
          <a:p>
            <a:r>
              <a:rPr lang="de-DE" sz="1100" dirty="0" smtClean="0"/>
              <a:t>- Green Destination Viewer</a:t>
            </a:r>
            <a:endParaRPr lang="de-DE" sz="1100" dirty="0"/>
          </a:p>
        </p:txBody>
      </p:sp>
      <p:pic>
        <p:nvPicPr>
          <p:cNvPr id="1029" name="Picture 5" descr="C:\Users\Ecotrans-Diego\Dropbox\Ecotrans\Olympos 2020\Experts\Profile\erdmute.jpg"/>
          <p:cNvPicPr>
            <a:picLocks noChangeAspect="1" noChangeArrowheads="1"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56" r="3709"/>
          <a:stretch/>
        </p:blipFill>
        <p:spPr bwMode="auto">
          <a:xfrm>
            <a:off x="240044" y="1546718"/>
            <a:ext cx="719282" cy="923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Textfeld 41"/>
          <p:cNvSpPr txBox="1"/>
          <p:nvPr/>
        </p:nvSpPr>
        <p:spPr>
          <a:xfrm>
            <a:off x="981252" y="1835091"/>
            <a:ext cx="16465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- </a:t>
            </a:r>
            <a:r>
              <a:rPr lang="de-DE" sz="1100" dirty="0" err="1" smtClean="0"/>
              <a:t>Friends</a:t>
            </a:r>
            <a:r>
              <a:rPr lang="de-DE" sz="1100" dirty="0" smtClean="0"/>
              <a:t> in Germany</a:t>
            </a:r>
          </a:p>
          <a:p>
            <a:r>
              <a:rPr lang="de-DE" sz="1100" dirty="0" smtClean="0"/>
              <a:t>- Olympos2020</a:t>
            </a:r>
          </a:p>
          <a:p>
            <a:r>
              <a:rPr lang="de-DE" sz="1100" dirty="0" smtClean="0"/>
              <a:t>- IHK </a:t>
            </a:r>
            <a:r>
              <a:rPr lang="de-DE" sz="1100" dirty="0" err="1" smtClean="0"/>
              <a:t>Courses</a:t>
            </a:r>
            <a:endParaRPr lang="de-DE" sz="1100" dirty="0" smtClean="0"/>
          </a:p>
        </p:txBody>
      </p:sp>
      <p:pic>
        <p:nvPicPr>
          <p:cNvPr id="1044" name="Picture 20" descr="http://destinet.eu/images/friends%20in%20germany.JPG"/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0540" y="1388860"/>
            <a:ext cx="662010" cy="379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8" name="Gerade Verbindung 17"/>
          <p:cNvCxnSpPr/>
          <p:nvPr/>
        </p:nvCxnSpPr>
        <p:spPr>
          <a:xfrm>
            <a:off x="467544" y="2599344"/>
            <a:ext cx="195199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9" name="Grafik 8"/>
          <p:cNvPicPr>
            <a:picLocks noChangeAspect="1"/>
          </p:cNvPicPr>
          <p:nvPr/>
        </p:nvPicPr>
        <p:blipFill rotWithShape="1"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14" r="14016"/>
          <a:stretch/>
        </p:blipFill>
        <p:spPr>
          <a:xfrm>
            <a:off x="6432446" y="1624978"/>
            <a:ext cx="573318" cy="923340"/>
          </a:xfrm>
          <a:prstGeom prst="rect">
            <a:avLst/>
          </a:prstGeom>
        </p:spPr>
      </p:pic>
      <p:cxnSp>
        <p:nvCxnSpPr>
          <p:cNvPr id="39" name="Gerade Verbindung 38"/>
          <p:cNvCxnSpPr/>
          <p:nvPr/>
        </p:nvCxnSpPr>
        <p:spPr>
          <a:xfrm>
            <a:off x="6704807" y="2677603"/>
            <a:ext cx="189642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feld 61"/>
          <p:cNvSpPr txBox="1"/>
          <p:nvPr/>
        </p:nvSpPr>
        <p:spPr>
          <a:xfrm>
            <a:off x="7020272" y="1890581"/>
            <a:ext cx="1355772" cy="430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- ECOTRANS</a:t>
            </a:r>
          </a:p>
          <a:p>
            <a:r>
              <a:rPr lang="de-DE" sz="1100" dirty="0" smtClean="0"/>
              <a:t>- DestiNet</a:t>
            </a:r>
          </a:p>
        </p:txBody>
      </p:sp>
      <p:pic>
        <p:nvPicPr>
          <p:cNvPr id="82" name="Picture 22" descr="http://destinet.eu/images/ecotrans-logo-web-400px.jpg-1"/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150" y="1463877"/>
            <a:ext cx="1123340" cy="25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Ecotrans-Diego\Dropbox\Ecotrans\Olympos 2020\Experts\Profile\Lisa Davies.jpg"/>
          <p:cNvPicPr>
            <a:picLocks noChangeAspect="1" noChangeArrowheads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4254" y="2975157"/>
            <a:ext cx="655712" cy="890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8" name="Gerade Verbindung 37"/>
          <p:cNvCxnSpPr/>
          <p:nvPr/>
        </p:nvCxnSpPr>
        <p:spPr>
          <a:xfrm>
            <a:off x="6711683" y="3995197"/>
            <a:ext cx="189642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feld 52"/>
          <p:cNvSpPr txBox="1"/>
          <p:nvPr/>
        </p:nvSpPr>
        <p:spPr>
          <a:xfrm>
            <a:off x="7080393" y="3238923"/>
            <a:ext cx="1368248" cy="430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- ECOTRANS (</a:t>
            </a:r>
            <a:r>
              <a:rPr lang="de-DE" sz="1100" dirty="0" err="1" smtClean="0"/>
              <a:t>Brussels</a:t>
            </a:r>
            <a:r>
              <a:rPr lang="de-DE" sz="1100" dirty="0" smtClean="0"/>
              <a:t>)</a:t>
            </a:r>
          </a:p>
        </p:txBody>
      </p:sp>
      <p:pic>
        <p:nvPicPr>
          <p:cNvPr id="83" name="Picture 22" descr="http://destinet.eu/images/ecotrans-logo-web-400px.jpg-1"/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150" y="2823648"/>
            <a:ext cx="1123340" cy="25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2" descr="logo eucc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0215" y="33482"/>
            <a:ext cx="619074" cy="409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" name="Textfeld 78"/>
          <p:cNvSpPr txBox="1"/>
          <p:nvPr/>
        </p:nvSpPr>
        <p:spPr>
          <a:xfrm>
            <a:off x="881791" y="991762"/>
            <a:ext cx="1115722" cy="276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 smtClean="0"/>
              <a:t>Albert Salman</a:t>
            </a:r>
            <a:endParaRPr lang="de-DE" sz="1200" b="1" dirty="0"/>
          </a:p>
        </p:txBody>
      </p:sp>
      <p:sp>
        <p:nvSpPr>
          <p:cNvPr id="95" name="Textfeld 94"/>
          <p:cNvSpPr txBox="1"/>
          <p:nvPr/>
        </p:nvSpPr>
        <p:spPr>
          <a:xfrm>
            <a:off x="7053042" y="991762"/>
            <a:ext cx="1521448" cy="276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 smtClean="0"/>
              <a:t>Antonio </a:t>
            </a:r>
            <a:r>
              <a:rPr lang="de-DE" sz="1200" b="1" dirty="0" err="1" smtClean="0"/>
              <a:t>Pezzano</a:t>
            </a:r>
            <a:endParaRPr lang="de-DE" sz="1200" b="1" dirty="0"/>
          </a:p>
        </p:txBody>
      </p:sp>
      <p:sp>
        <p:nvSpPr>
          <p:cNvPr id="96" name="Textfeld 95"/>
          <p:cNvSpPr txBox="1"/>
          <p:nvPr/>
        </p:nvSpPr>
        <p:spPr>
          <a:xfrm>
            <a:off x="4094612" y="919754"/>
            <a:ext cx="1318192" cy="276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 smtClean="0"/>
              <a:t>Anke </a:t>
            </a:r>
            <a:r>
              <a:rPr lang="de-DE" sz="1200" b="1" dirty="0" err="1" smtClean="0"/>
              <a:t>Bidenkapp</a:t>
            </a:r>
            <a:endParaRPr lang="de-DE" sz="1200" b="1" dirty="0"/>
          </a:p>
        </p:txBody>
      </p:sp>
      <p:sp>
        <p:nvSpPr>
          <p:cNvPr id="97" name="Textfeld 96"/>
          <p:cNvSpPr txBox="1"/>
          <p:nvPr/>
        </p:nvSpPr>
        <p:spPr>
          <a:xfrm>
            <a:off x="892794" y="2348881"/>
            <a:ext cx="1982646" cy="276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 smtClean="0"/>
              <a:t>Erdmute </a:t>
            </a:r>
            <a:r>
              <a:rPr lang="de-DE" sz="1200" b="1" dirty="0" err="1" smtClean="0"/>
              <a:t>Prokosh</a:t>
            </a:r>
            <a:r>
              <a:rPr lang="de-DE" sz="1200" b="1" dirty="0" smtClean="0"/>
              <a:t>-Sander</a:t>
            </a:r>
            <a:endParaRPr lang="de-DE" sz="1200" b="1" dirty="0"/>
          </a:p>
        </p:txBody>
      </p:sp>
      <p:sp>
        <p:nvSpPr>
          <p:cNvPr id="98" name="Textfeld 97"/>
          <p:cNvSpPr txBox="1"/>
          <p:nvPr/>
        </p:nvSpPr>
        <p:spPr>
          <a:xfrm>
            <a:off x="4111656" y="2369214"/>
            <a:ext cx="1300872" cy="276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 smtClean="0"/>
              <a:t>Gordon </a:t>
            </a:r>
            <a:r>
              <a:rPr lang="de-DE" sz="1200" b="1" dirty="0" err="1" smtClean="0"/>
              <a:t>Sillence</a:t>
            </a:r>
            <a:endParaRPr lang="de-DE" sz="1200" b="1" dirty="0"/>
          </a:p>
        </p:txBody>
      </p:sp>
      <p:sp>
        <p:nvSpPr>
          <p:cNvPr id="99" name="Textfeld 98"/>
          <p:cNvSpPr txBox="1"/>
          <p:nvPr/>
        </p:nvSpPr>
        <p:spPr>
          <a:xfrm>
            <a:off x="6972515" y="2431922"/>
            <a:ext cx="1510630" cy="276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 smtClean="0"/>
              <a:t>Herbert </a:t>
            </a:r>
            <a:r>
              <a:rPr lang="de-DE" sz="1200" b="1" dirty="0" err="1" smtClean="0"/>
              <a:t>Hamele</a:t>
            </a:r>
            <a:endParaRPr lang="de-DE" sz="1200" b="1" dirty="0"/>
          </a:p>
        </p:txBody>
      </p:sp>
      <p:sp>
        <p:nvSpPr>
          <p:cNvPr id="100" name="Textfeld 99"/>
          <p:cNvSpPr txBox="1"/>
          <p:nvPr/>
        </p:nvSpPr>
        <p:spPr>
          <a:xfrm>
            <a:off x="953295" y="3663650"/>
            <a:ext cx="1476718" cy="276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 err="1" smtClean="0"/>
              <a:t>Idurre</a:t>
            </a:r>
            <a:r>
              <a:rPr lang="de-DE" sz="1200" b="1" dirty="0"/>
              <a:t> </a:t>
            </a:r>
            <a:r>
              <a:rPr lang="de-DE" sz="1200" b="1" dirty="0" err="1"/>
              <a:t>Ostolaza</a:t>
            </a:r>
            <a:endParaRPr lang="de-DE" sz="1200" b="1" dirty="0"/>
          </a:p>
        </p:txBody>
      </p:sp>
      <p:sp>
        <p:nvSpPr>
          <p:cNvPr id="101" name="Textfeld 100"/>
          <p:cNvSpPr txBox="1"/>
          <p:nvPr/>
        </p:nvSpPr>
        <p:spPr>
          <a:xfrm>
            <a:off x="970104" y="5157193"/>
            <a:ext cx="1318680" cy="276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 smtClean="0"/>
              <a:t>Marion Hammerl</a:t>
            </a:r>
            <a:endParaRPr lang="de-DE" sz="1200" b="1" dirty="0"/>
          </a:p>
        </p:txBody>
      </p:sp>
      <p:sp>
        <p:nvSpPr>
          <p:cNvPr id="102" name="Textfeld 101"/>
          <p:cNvSpPr txBox="1"/>
          <p:nvPr/>
        </p:nvSpPr>
        <p:spPr>
          <a:xfrm>
            <a:off x="4111185" y="5096218"/>
            <a:ext cx="1301350" cy="276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/>
              <a:t>Patrick </a:t>
            </a:r>
            <a:r>
              <a:rPr lang="de-DE" sz="1200" b="1" dirty="0" err="1"/>
              <a:t>Lehnes</a:t>
            </a:r>
            <a:endParaRPr lang="de-DE" sz="1200" b="1" dirty="0"/>
          </a:p>
        </p:txBody>
      </p:sp>
      <p:sp>
        <p:nvSpPr>
          <p:cNvPr id="103" name="Textfeld 102"/>
          <p:cNvSpPr txBox="1"/>
          <p:nvPr/>
        </p:nvSpPr>
        <p:spPr>
          <a:xfrm>
            <a:off x="4159688" y="3728066"/>
            <a:ext cx="1115722" cy="276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 smtClean="0"/>
              <a:t>Karl Reiner</a:t>
            </a:r>
            <a:endParaRPr lang="de-DE" sz="1200" b="1" dirty="0"/>
          </a:p>
        </p:txBody>
      </p:sp>
      <p:sp>
        <p:nvSpPr>
          <p:cNvPr id="104" name="Textfeld 103"/>
          <p:cNvSpPr txBox="1"/>
          <p:nvPr/>
        </p:nvSpPr>
        <p:spPr>
          <a:xfrm>
            <a:off x="7074479" y="5157193"/>
            <a:ext cx="1115722" cy="276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 smtClean="0"/>
              <a:t>Peter Zimmer</a:t>
            </a:r>
            <a:endParaRPr lang="de-DE" sz="1200" b="1" dirty="0"/>
          </a:p>
        </p:txBody>
      </p:sp>
      <p:sp>
        <p:nvSpPr>
          <p:cNvPr id="105" name="Textfeld 104"/>
          <p:cNvSpPr txBox="1"/>
          <p:nvPr/>
        </p:nvSpPr>
        <p:spPr>
          <a:xfrm>
            <a:off x="7056678" y="3728066"/>
            <a:ext cx="1115722" cy="276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 smtClean="0"/>
              <a:t>Lisa Davies</a:t>
            </a:r>
            <a:endParaRPr lang="de-DE" sz="1200" b="1" dirty="0"/>
          </a:p>
        </p:txBody>
      </p:sp>
      <p:sp>
        <p:nvSpPr>
          <p:cNvPr id="106" name="Textfeld 105"/>
          <p:cNvSpPr txBox="1"/>
          <p:nvPr/>
        </p:nvSpPr>
        <p:spPr>
          <a:xfrm>
            <a:off x="4095511" y="6456458"/>
            <a:ext cx="1115722" cy="276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 smtClean="0"/>
              <a:t>Valere </a:t>
            </a:r>
            <a:r>
              <a:rPr lang="de-DE" sz="1200" b="1" dirty="0" err="1" smtClean="0"/>
              <a:t>Tjolle</a:t>
            </a:r>
            <a:endParaRPr lang="de-DE" sz="1200" b="1" dirty="0"/>
          </a:p>
        </p:txBody>
      </p:sp>
      <p:sp>
        <p:nvSpPr>
          <p:cNvPr id="107" name="Textfeld 106"/>
          <p:cNvSpPr txBox="1"/>
          <p:nvPr/>
        </p:nvSpPr>
        <p:spPr>
          <a:xfrm>
            <a:off x="961385" y="6466184"/>
            <a:ext cx="1327538" cy="276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 smtClean="0"/>
              <a:t>Richard </a:t>
            </a:r>
            <a:r>
              <a:rPr lang="de-DE" sz="1200" b="1" dirty="0" err="1" smtClean="0"/>
              <a:t>Denman</a:t>
            </a:r>
            <a:endParaRPr lang="de-DE" sz="1200" b="1" dirty="0"/>
          </a:p>
        </p:txBody>
      </p:sp>
      <p:sp>
        <p:nvSpPr>
          <p:cNvPr id="108" name="Textfeld 107"/>
          <p:cNvSpPr txBox="1"/>
          <p:nvPr/>
        </p:nvSpPr>
        <p:spPr>
          <a:xfrm>
            <a:off x="7056895" y="6464370"/>
            <a:ext cx="1279942" cy="276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 smtClean="0"/>
              <a:t>Volker Schmidt</a:t>
            </a:r>
            <a:endParaRPr lang="de-DE" sz="1200" b="1" dirty="0"/>
          </a:p>
        </p:txBody>
      </p:sp>
      <p:pic>
        <p:nvPicPr>
          <p:cNvPr id="3" name="Picture 2" descr="http://destinet.eu/images/Global%20Nature%20Fund%20%28GNF%29.JPG-1"/>
          <p:cNvPicPr>
            <a:picLocks noChangeAspect="1" noChangeArrowheads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6719" y="4069442"/>
            <a:ext cx="562666" cy="478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8694" y="1452106"/>
            <a:ext cx="1004704" cy="276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0" name="Picture 43" descr="http://destinet.eu/images/travelmotion.PNG"/>
          <p:cNvPicPr>
            <a:picLocks noChangeAspect="1" noChangeArrowheads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3341" y="5580531"/>
            <a:ext cx="1075322" cy="294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64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2560838719"/>
              </p:ext>
            </p:extLst>
          </p:nvPr>
        </p:nvGraphicFramePr>
        <p:xfrm>
          <a:off x="828000" y="1268760"/>
          <a:ext cx="7992000" cy="554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2070" y="116632"/>
            <a:ext cx="6359861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37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" y="114300"/>
            <a:ext cx="8591550" cy="66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613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238</Words>
  <Application>Microsoft Office PowerPoint</Application>
  <PresentationFormat>Bildschirmpräsentation (4:3)</PresentationFormat>
  <Paragraphs>57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Larissa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Ecotrans-Diego</dc:creator>
  <cp:lastModifiedBy>Ecotrans-Diego</cp:lastModifiedBy>
  <cp:revision>25</cp:revision>
  <dcterms:created xsi:type="dcterms:W3CDTF">2013-12-09T11:31:24Z</dcterms:created>
  <dcterms:modified xsi:type="dcterms:W3CDTF">2013-12-09T15:59:08Z</dcterms:modified>
</cp:coreProperties>
</file>