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58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CC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2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20C4-0336-426D-992D-6FCCE22CA280}" type="datetimeFigureOut">
              <a:rPr lang="de-DE" smtClean="0"/>
              <a:t>10.12.2013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B040-6930-41EA-BA8B-C013FCE396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8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20C4-0336-426D-992D-6FCCE22CA280}" type="datetimeFigureOut">
              <a:rPr lang="de-DE" smtClean="0"/>
              <a:t>10.12.2013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B040-6930-41EA-BA8B-C013FCE396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0136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20C4-0336-426D-992D-6FCCE22CA280}" type="datetimeFigureOut">
              <a:rPr lang="de-DE" smtClean="0"/>
              <a:t>10.12.2013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B040-6930-41EA-BA8B-C013FCE396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84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20C4-0336-426D-992D-6FCCE22CA280}" type="datetimeFigureOut">
              <a:rPr lang="de-DE" smtClean="0"/>
              <a:t>10.12.2013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B040-6930-41EA-BA8B-C013FCE396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111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20C4-0336-426D-992D-6FCCE22CA280}" type="datetimeFigureOut">
              <a:rPr lang="de-DE" smtClean="0"/>
              <a:t>10.12.2013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B040-6930-41EA-BA8B-C013FCE396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021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20C4-0336-426D-992D-6FCCE22CA280}" type="datetimeFigureOut">
              <a:rPr lang="de-DE" smtClean="0"/>
              <a:t>10.12.2013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B040-6930-41EA-BA8B-C013FCE396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06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20C4-0336-426D-992D-6FCCE22CA280}" type="datetimeFigureOut">
              <a:rPr lang="de-DE" smtClean="0"/>
              <a:t>10.12.2013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B040-6930-41EA-BA8B-C013FCE396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0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20C4-0336-426D-992D-6FCCE22CA280}" type="datetimeFigureOut">
              <a:rPr lang="de-DE" smtClean="0"/>
              <a:t>10.12.2013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B040-6930-41EA-BA8B-C013FCE396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925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20C4-0336-426D-992D-6FCCE22CA280}" type="datetimeFigureOut">
              <a:rPr lang="de-DE" smtClean="0"/>
              <a:t>10.12.2013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B040-6930-41EA-BA8B-C013FCE396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7917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20C4-0336-426D-992D-6FCCE22CA280}" type="datetimeFigureOut">
              <a:rPr lang="de-DE" smtClean="0"/>
              <a:t>10.12.2013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B040-6930-41EA-BA8B-C013FCE396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212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520C4-0336-426D-992D-6FCCE22CA280}" type="datetimeFigureOut">
              <a:rPr lang="de-DE" smtClean="0"/>
              <a:t>10.12.2013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FB040-6930-41EA-BA8B-C013FCE396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08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520C4-0336-426D-992D-6FCCE22CA280}" type="datetimeFigureOut">
              <a:rPr lang="de-DE" smtClean="0"/>
              <a:t>10.12.2013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FB040-6930-41EA-BA8B-C013FCE396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450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5386"/>
            <a:ext cx="8229600" cy="2377550"/>
          </a:xfrm>
        </p:spPr>
        <p:txBody>
          <a:bodyPr>
            <a:noAutofit/>
          </a:bodyPr>
          <a:lstStyle/>
          <a:p>
            <a:r>
              <a:rPr lang="de-DE" sz="3600" u="sng" dirty="0" smtClean="0"/>
              <a:t>DestiNet Innovation Group</a:t>
            </a:r>
            <a:r>
              <a:rPr lang="de-DE" sz="3600" b="1" dirty="0" smtClean="0"/>
              <a:t/>
            </a:r>
            <a:br>
              <a:rPr lang="de-DE" sz="3600" b="1" dirty="0" smtClean="0"/>
            </a:br>
            <a:r>
              <a:rPr lang="de-DE" sz="3600" b="1" dirty="0" err="1" smtClean="0"/>
              <a:t>Towards</a:t>
            </a:r>
            <a:r>
              <a:rPr lang="de-DE" sz="3600" b="1" dirty="0" smtClean="0"/>
              <a:t> a </a:t>
            </a:r>
            <a:r>
              <a:rPr lang="de-DE" sz="3600" b="1" dirty="0" err="1" smtClean="0"/>
              <a:t>common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toolkit</a:t>
            </a:r>
            <a:r>
              <a:rPr lang="de-DE" sz="3600" b="1" dirty="0" smtClean="0"/>
              <a:t> </a:t>
            </a:r>
            <a:br>
              <a:rPr lang="de-DE" sz="3600" b="1" dirty="0" smtClean="0"/>
            </a:br>
            <a:r>
              <a:rPr lang="de-DE" sz="3600" b="1" dirty="0" smtClean="0"/>
              <a:t>for </a:t>
            </a:r>
            <a:r>
              <a:rPr lang="de-DE" sz="3600" b="1" dirty="0" err="1" smtClean="0"/>
              <a:t>destinations</a:t>
            </a:r>
            <a:r>
              <a:rPr lang="de-DE" sz="3600" b="1" dirty="0" smtClean="0"/>
              <a:t> in Europe</a:t>
            </a:r>
            <a:r>
              <a:rPr lang="de-DE" sz="3200" b="1" dirty="0" smtClean="0"/>
              <a:t/>
            </a:r>
            <a:br>
              <a:rPr lang="de-DE" sz="3200" b="1" dirty="0" smtClean="0"/>
            </a:br>
            <a:r>
              <a:rPr lang="de-DE" sz="1800" b="1" dirty="0"/>
              <a:t/>
            </a:r>
            <a:br>
              <a:rPr lang="de-DE" sz="1800" b="1" dirty="0"/>
            </a:br>
            <a:r>
              <a:rPr lang="de-DE" sz="3200" b="1" dirty="0" smtClean="0"/>
              <a:t>INTRODUCTION</a:t>
            </a:r>
            <a:endParaRPr lang="de-DE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875156"/>
            <a:ext cx="4608512" cy="300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el 1"/>
          <p:cNvSpPr txBox="1">
            <a:spLocks/>
          </p:cNvSpPr>
          <p:nvPr/>
        </p:nvSpPr>
        <p:spPr>
          <a:xfrm>
            <a:off x="395536" y="5949280"/>
            <a:ext cx="822960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800" b="1" dirty="0" smtClean="0"/>
              <a:t>Meeting 12 </a:t>
            </a:r>
            <a:r>
              <a:rPr lang="de-DE" sz="1800" b="1" dirty="0" err="1" smtClean="0"/>
              <a:t>December</a:t>
            </a:r>
            <a:r>
              <a:rPr lang="de-DE" sz="1800" b="1" dirty="0" smtClean="0"/>
              <a:t> 2013 in Bonn</a:t>
            </a:r>
          </a:p>
          <a:p>
            <a:r>
              <a:rPr lang="de-DE" sz="1800" b="1" dirty="0" smtClean="0"/>
              <a:t>14:00 – 17:00, GNF office</a:t>
            </a:r>
            <a:endParaRPr 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3024162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llipse 16"/>
          <p:cNvSpPr/>
          <p:nvPr/>
        </p:nvSpPr>
        <p:spPr>
          <a:xfrm>
            <a:off x="1187624" y="188640"/>
            <a:ext cx="6696745" cy="6561112"/>
          </a:xfrm>
          <a:prstGeom prst="ellipse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1403648" y="404664"/>
            <a:ext cx="6184304" cy="6057056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1691680" y="620688"/>
            <a:ext cx="5616624" cy="5616624"/>
          </a:xfrm>
          <a:prstGeom prst="ellipse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1979710" y="980728"/>
            <a:ext cx="5040564" cy="4968552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2267744" y="1268760"/>
            <a:ext cx="4392488" cy="4392488"/>
          </a:xfrm>
          <a:prstGeom prst="ellipse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2492152" y="1556792"/>
            <a:ext cx="3880048" cy="3816424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2843808" y="1844824"/>
            <a:ext cx="3240360" cy="3248744"/>
          </a:xfrm>
          <a:prstGeom prst="ellipse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131840" y="2132856"/>
            <a:ext cx="2600672" cy="2647528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3411486" y="2420888"/>
            <a:ext cx="2024613" cy="2079848"/>
          </a:xfrm>
          <a:prstGeom prst="ellipse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3779911" y="2780928"/>
            <a:ext cx="1368154" cy="1440160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>
            <a:off x="3995936" y="3077344"/>
            <a:ext cx="936104" cy="927720"/>
          </a:xfrm>
          <a:prstGeom prst="ellipse">
            <a:avLst/>
          </a:prstGeom>
          <a:solidFill>
            <a:srgbClr val="3399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644008" y="3645024"/>
            <a:ext cx="4320480" cy="313932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>
                    <a:lumMod val="50000"/>
                  </a:schemeClr>
                </a:solidFill>
              </a:rPr>
              <a:t>Global </a:t>
            </a:r>
            <a:r>
              <a:rPr lang="de-DE" b="1" dirty="0" err="1" smtClean="0">
                <a:solidFill>
                  <a:schemeClr val="tx2">
                    <a:lumMod val="50000"/>
                  </a:schemeClr>
                </a:solidFill>
              </a:rPr>
              <a:t>standard</a:t>
            </a:r>
            <a:r>
              <a:rPr lang="de-DE" b="1" dirty="0" smtClean="0">
                <a:solidFill>
                  <a:schemeClr val="tx2">
                    <a:lumMod val="50000"/>
                  </a:schemeClr>
                </a:solidFill>
              </a:rPr>
              <a:t> for </a:t>
            </a:r>
            <a:r>
              <a:rPr lang="de-DE" b="1" dirty="0" err="1" smtClean="0">
                <a:solidFill>
                  <a:schemeClr val="tx2">
                    <a:lumMod val="50000"/>
                  </a:schemeClr>
                </a:solidFill>
              </a:rPr>
              <a:t>destinations</a:t>
            </a:r>
            <a:endParaRPr lang="de-DE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de-DE" b="1" dirty="0" smtClean="0">
                <a:solidFill>
                  <a:srgbClr val="006600"/>
                </a:solidFill>
              </a:rPr>
              <a:t>European </a:t>
            </a:r>
            <a:r>
              <a:rPr lang="de-DE" b="1" dirty="0" err="1" smtClean="0">
                <a:solidFill>
                  <a:srgbClr val="006600"/>
                </a:solidFill>
              </a:rPr>
              <a:t>criteria</a:t>
            </a:r>
            <a:r>
              <a:rPr lang="de-DE" b="1" dirty="0" smtClean="0">
                <a:solidFill>
                  <a:srgbClr val="006600"/>
                </a:solidFill>
              </a:rPr>
              <a:t> </a:t>
            </a:r>
            <a:r>
              <a:rPr lang="de-DE" b="1" dirty="0" err="1" smtClean="0">
                <a:solidFill>
                  <a:srgbClr val="006600"/>
                </a:solidFill>
              </a:rPr>
              <a:t>and</a:t>
            </a:r>
            <a:r>
              <a:rPr lang="de-DE" b="1" dirty="0" smtClean="0">
                <a:solidFill>
                  <a:srgbClr val="006600"/>
                </a:solidFill>
              </a:rPr>
              <a:t> </a:t>
            </a:r>
            <a:r>
              <a:rPr lang="de-DE" b="1" dirty="0" err="1" smtClean="0">
                <a:solidFill>
                  <a:srgbClr val="006600"/>
                </a:solidFill>
              </a:rPr>
              <a:t>indicators</a:t>
            </a:r>
            <a:endParaRPr lang="de-DE" b="1" dirty="0" smtClean="0">
              <a:solidFill>
                <a:srgbClr val="006600"/>
              </a:solidFill>
            </a:endParaRPr>
          </a:p>
          <a:p>
            <a:r>
              <a:rPr lang="de-DE" b="1" dirty="0" smtClean="0">
                <a:solidFill>
                  <a:srgbClr val="002060"/>
                </a:solidFill>
              </a:rPr>
              <a:t>Destination </a:t>
            </a:r>
            <a:r>
              <a:rPr lang="de-DE" b="1" dirty="0" err="1" smtClean="0">
                <a:solidFill>
                  <a:srgbClr val="002060"/>
                </a:solidFill>
              </a:rPr>
              <a:t>types</a:t>
            </a:r>
            <a:r>
              <a:rPr lang="de-DE" b="1" dirty="0" smtClean="0">
                <a:solidFill>
                  <a:srgbClr val="002060"/>
                </a:solidFill>
              </a:rPr>
              <a:t> (</a:t>
            </a:r>
            <a:r>
              <a:rPr lang="de-DE" b="1" dirty="0" err="1" smtClean="0">
                <a:solidFill>
                  <a:srgbClr val="002060"/>
                </a:solidFill>
              </a:rPr>
              <a:t>coastal</a:t>
            </a:r>
            <a:r>
              <a:rPr lang="de-DE" b="1" dirty="0" smtClean="0">
                <a:solidFill>
                  <a:srgbClr val="002060"/>
                </a:solidFill>
              </a:rPr>
              <a:t>, </a:t>
            </a:r>
            <a:r>
              <a:rPr lang="de-DE" b="1" dirty="0" err="1" smtClean="0">
                <a:solidFill>
                  <a:srgbClr val="002060"/>
                </a:solidFill>
              </a:rPr>
              <a:t>etc</a:t>
            </a:r>
            <a:r>
              <a:rPr lang="de-DE" b="1" dirty="0" smtClean="0">
                <a:solidFill>
                  <a:srgbClr val="002060"/>
                </a:solidFill>
              </a:rPr>
              <a:t>)</a:t>
            </a:r>
          </a:p>
          <a:p>
            <a:r>
              <a:rPr lang="de-DE" b="1" dirty="0" smtClean="0">
                <a:solidFill>
                  <a:srgbClr val="006600"/>
                </a:solidFill>
              </a:rPr>
              <a:t>Research, </a:t>
            </a:r>
            <a:r>
              <a:rPr lang="de-DE" b="1" dirty="0" err="1" smtClean="0">
                <a:solidFill>
                  <a:srgbClr val="006600"/>
                </a:solidFill>
              </a:rPr>
              <a:t>Knowledge</a:t>
            </a:r>
            <a:r>
              <a:rPr lang="de-DE" b="1" dirty="0" smtClean="0">
                <a:solidFill>
                  <a:srgbClr val="006600"/>
                </a:solidFill>
              </a:rPr>
              <a:t> </a:t>
            </a:r>
            <a:r>
              <a:rPr lang="de-DE" b="1" dirty="0" err="1" smtClean="0">
                <a:solidFill>
                  <a:srgbClr val="006600"/>
                </a:solidFill>
              </a:rPr>
              <a:t>networking</a:t>
            </a:r>
            <a:endParaRPr lang="de-DE" b="1" dirty="0" smtClean="0">
              <a:solidFill>
                <a:srgbClr val="006600"/>
              </a:solidFill>
            </a:endParaRPr>
          </a:p>
          <a:p>
            <a:r>
              <a:rPr lang="de-DE" b="1" dirty="0" smtClean="0">
                <a:solidFill>
                  <a:srgbClr val="002060"/>
                </a:solidFill>
              </a:rPr>
              <a:t>Education &amp; Training</a:t>
            </a:r>
          </a:p>
          <a:p>
            <a:r>
              <a:rPr lang="de-DE" b="1" dirty="0" smtClean="0">
                <a:solidFill>
                  <a:srgbClr val="006600"/>
                </a:solidFill>
              </a:rPr>
              <a:t>Consulting</a:t>
            </a:r>
          </a:p>
          <a:p>
            <a:r>
              <a:rPr lang="de-DE" b="1" dirty="0" err="1" smtClean="0">
                <a:solidFill>
                  <a:srgbClr val="002060"/>
                </a:solidFill>
              </a:rPr>
              <a:t>Awarding</a:t>
            </a:r>
            <a:endParaRPr lang="de-DE" b="1" dirty="0" smtClean="0">
              <a:solidFill>
                <a:srgbClr val="002060"/>
              </a:solidFill>
            </a:endParaRPr>
          </a:p>
          <a:p>
            <a:r>
              <a:rPr lang="de-DE" b="1" dirty="0" err="1" smtClean="0">
                <a:solidFill>
                  <a:srgbClr val="006600"/>
                </a:solidFill>
              </a:rPr>
              <a:t>Certification</a:t>
            </a:r>
            <a:endParaRPr lang="de-DE" b="1" dirty="0" smtClean="0">
              <a:solidFill>
                <a:srgbClr val="006600"/>
              </a:solidFill>
            </a:endParaRPr>
          </a:p>
          <a:p>
            <a:r>
              <a:rPr lang="de-DE" b="1" dirty="0" smtClean="0">
                <a:solidFill>
                  <a:srgbClr val="002060"/>
                </a:solidFill>
              </a:rPr>
              <a:t>Market </a:t>
            </a:r>
            <a:r>
              <a:rPr lang="de-DE" b="1" dirty="0" err="1" smtClean="0">
                <a:solidFill>
                  <a:srgbClr val="002060"/>
                </a:solidFill>
              </a:rPr>
              <a:t>access</a:t>
            </a:r>
            <a:endParaRPr lang="de-DE" b="1" dirty="0" smtClean="0">
              <a:solidFill>
                <a:srgbClr val="002060"/>
              </a:solidFill>
            </a:endParaRPr>
          </a:p>
          <a:p>
            <a:r>
              <a:rPr lang="de-DE" b="1" dirty="0" smtClean="0">
                <a:solidFill>
                  <a:srgbClr val="006600"/>
                </a:solidFill>
              </a:rPr>
              <a:t>Marketing</a:t>
            </a:r>
          </a:p>
          <a:p>
            <a:r>
              <a:rPr lang="de-DE" b="1" dirty="0" smtClean="0">
                <a:solidFill>
                  <a:srgbClr val="002060"/>
                </a:solidFill>
              </a:rPr>
              <a:t>Monitoring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79512" y="116632"/>
            <a:ext cx="8784976" cy="8925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chemeClr val="bg1"/>
                </a:solidFill>
              </a:rPr>
              <a:t>ECOTRANS/DIG: DestiNet </a:t>
            </a:r>
            <a:r>
              <a:rPr lang="de-DE" sz="2800" b="1" dirty="0" smtClean="0">
                <a:solidFill>
                  <a:schemeClr val="bg1"/>
                </a:solidFill>
              </a:rPr>
              <a:t>for </a:t>
            </a:r>
            <a:r>
              <a:rPr lang="de-DE" sz="2800" b="1" dirty="0" err="1" smtClean="0">
                <a:solidFill>
                  <a:schemeClr val="bg1"/>
                </a:solidFill>
              </a:rPr>
              <a:t>Destinations</a:t>
            </a:r>
            <a:endParaRPr lang="de-DE" sz="2800" b="1" dirty="0" smtClean="0">
              <a:solidFill>
                <a:schemeClr val="bg1"/>
              </a:solidFill>
            </a:endParaRPr>
          </a:p>
          <a:p>
            <a:pPr algn="ctr"/>
            <a:r>
              <a:rPr lang="de-DE" sz="2400" b="1" dirty="0" smtClean="0">
                <a:solidFill>
                  <a:schemeClr val="bg1"/>
                </a:solidFill>
                <a:sym typeface="Wingdings"/>
              </a:rPr>
              <a:t> </a:t>
            </a:r>
            <a:r>
              <a:rPr lang="de-DE" sz="2400" b="1" dirty="0" smtClean="0">
                <a:solidFill>
                  <a:schemeClr val="bg1"/>
                </a:solidFill>
              </a:rPr>
              <a:t>12 </a:t>
            </a:r>
            <a:r>
              <a:rPr lang="de-DE" sz="2400" b="1" dirty="0" err="1" smtClean="0">
                <a:solidFill>
                  <a:schemeClr val="bg1"/>
                </a:solidFill>
              </a:rPr>
              <a:t>Dec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meeting</a:t>
            </a:r>
            <a:r>
              <a:rPr lang="de-DE" sz="2400" b="1" dirty="0" smtClean="0">
                <a:solidFill>
                  <a:schemeClr val="bg1"/>
                </a:solidFill>
              </a:rPr>
              <a:t>: </a:t>
            </a:r>
            <a:r>
              <a:rPr lang="de-DE" sz="2400" b="1" dirty="0" err="1" smtClean="0">
                <a:solidFill>
                  <a:schemeClr val="bg1"/>
                </a:solidFill>
              </a:rPr>
              <a:t>Bringing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services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and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tools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together</a:t>
            </a:r>
            <a:r>
              <a:rPr lang="de-DE" sz="2400" b="1" dirty="0" smtClean="0">
                <a:solidFill>
                  <a:schemeClr val="bg1"/>
                </a:solidFill>
              </a:rPr>
              <a:t> (v2-hh)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107504" y="3645024"/>
            <a:ext cx="4176465" cy="313932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de-DE" b="1" dirty="0" smtClean="0">
                <a:solidFill>
                  <a:schemeClr val="tx2">
                    <a:lumMod val="50000"/>
                  </a:schemeClr>
                </a:solidFill>
              </a:rPr>
              <a:t>GSTC</a:t>
            </a:r>
          </a:p>
          <a:p>
            <a:pPr algn="r"/>
            <a:r>
              <a:rPr lang="de-DE" b="1" dirty="0" smtClean="0">
                <a:solidFill>
                  <a:srgbClr val="006600"/>
                </a:solidFill>
              </a:rPr>
              <a:t>GSTR</a:t>
            </a:r>
          </a:p>
          <a:p>
            <a:pPr algn="r"/>
            <a:r>
              <a:rPr lang="de-DE" b="1" dirty="0" smtClean="0">
                <a:solidFill>
                  <a:srgbClr val="002060"/>
                </a:solidFill>
              </a:rPr>
              <a:t>DIG </a:t>
            </a:r>
            <a:r>
              <a:rPr lang="de-DE" b="1" dirty="0" err="1" smtClean="0">
                <a:solidFill>
                  <a:srgbClr val="002060"/>
                </a:solidFill>
              </a:rPr>
              <a:t>networks</a:t>
            </a:r>
            <a:endParaRPr lang="de-DE" b="1" dirty="0" smtClean="0">
              <a:solidFill>
                <a:srgbClr val="002060"/>
              </a:solidFill>
            </a:endParaRPr>
          </a:p>
          <a:p>
            <a:pPr algn="r"/>
            <a:r>
              <a:rPr lang="de-DE" b="1" dirty="0" smtClean="0">
                <a:solidFill>
                  <a:srgbClr val="006600"/>
                </a:solidFill>
              </a:rPr>
              <a:t>TKIC, Topics </a:t>
            </a:r>
            <a:r>
              <a:rPr lang="de-DE" b="1" dirty="0" err="1" smtClean="0">
                <a:solidFill>
                  <a:srgbClr val="006600"/>
                </a:solidFill>
              </a:rPr>
              <a:t>info</a:t>
            </a:r>
            <a:r>
              <a:rPr lang="de-DE" b="1" dirty="0" smtClean="0">
                <a:solidFill>
                  <a:srgbClr val="006600"/>
                </a:solidFill>
              </a:rPr>
              <a:t> </a:t>
            </a:r>
            <a:r>
              <a:rPr lang="de-DE" b="1" dirty="0" err="1" smtClean="0">
                <a:solidFill>
                  <a:srgbClr val="006600"/>
                </a:solidFill>
              </a:rPr>
              <a:t>tool</a:t>
            </a:r>
            <a:endParaRPr lang="de-DE" b="1" dirty="0" smtClean="0">
              <a:solidFill>
                <a:srgbClr val="006600"/>
              </a:solidFill>
            </a:endParaRPr>
          </a:p>
          <a:p>
            <a:pPr algn="r"/>
            <a:r>
              <a:rPr lang="de-DE" b="1" dirty="0">
                <a:solidFill>
                  <a:srgbClr val="002060"/>
                </a:solidFill>
              </a:rPr>
              <a:t>o</a:t>
            </a:r>
            <a:r>
              <a:rPr lang="de-DE" b="1" dirty="0" smtClean="0">
                <a:solidFill>
                  <a:srgbClr val="002060"/>
                </a:solidFill>
              </a:rPr>
              <a:t>nline </a:t>
            </a:r>
            <a:r>
              <a:rPr lang="de-DE" b="1" dirty="0" err="1">
                <a:solidFill>
                  <a:srgbClr val="002060"/>
                </a:solidFill>
              </a:rPr>
              <a:t>s</a:t>
            </a:r>
            <a:r>
              <a:rPr lang="de-DE" b="1" dirty="0" err="1" smtClean="0">
                <a:solidFill>
                  <a:srgbClr val="002060"/>
                </a:solidFill>
              </a:rPr>
              <a:t>elfcheck</a:t>
            </a:r>
            <a:r>
              <a:rPr lang="de-DE" b="1" dirty="0" smtClean="0">
                <a:solidFill>
                  <a:srgbClr val="002060"/>
                </a:solidFill>
              </a:rPr>
              <a:t>, </a:t>
            </a:r>
            <a:r>
              <a:rPr lang="de-DE" b="1" dirty="0" err="1" smtClean="0">
                <a:solidFill>
                  <a:srgbClr val="002060"/>
                </a:solidFill>
              </a:rPr>
              <a:t>courses</a:t>
            </a:r>
            <a:endParaRPr lang="de-DE" b="1" dirty="0" smtClean="0">
              <a:solidFill>
                <a:srgbClr val="002060"/>
              </a:solidFill>
            </a:endParaRPr>
          </a:p>
          <a:p>
            <a:pPr algn="r"/>
            <a:r>
              <a:rPr lang="de-DE" b="1" dirty="0" err="1" smtClean="0">
                <a:solidFill>
                  <a:srgbClr val="006600"/>
                </a:solidFill>
              </a:rPr>
              <a:t>Ecotrans</a:t>
            </a:r>
            <a:r>
              <a:rPr lang="de-DE" b="1" dirty="0" smtClean="0">
                <a:solidFill>
                  <a:srgbClr val="006600"/>
                </a:solidFill>
              </a:rPr>
              <a:t> </a:t>
            </a:r>
            <a:r>
              <a:rPr lang="de-DE" b="1" dirty="0" err="1" smtClean="0">
                <a:solidFill>
                  <a:srgbClr val="006600"/>
                </a:solidFill>
              </a:rPr>
              <a:t>experts</a:t>
            </a:r>
            <a:r>
              <a:rPr lang="de-DE" b="1" dirty="0" smtClean="0">
                <a:solidFill>
                  <a:srgbClr val="006600"/>
                </a:solidFill>
              </a:rPr>
              <a:t>, </a:t>
            </a:r>
            <a:r>
              <a:rPr lang="de-DE" b="1" dirty="0" err="1" smtClean="0">
                <a:solidFill>
                  <a:srgbClr val="006600"/>
                </a:solidFill>
              </a:rPr>
              <a:t>other</a:t>
            </a:r>
            <a:endParaRPr lang="de-DE" b="1" dirty="0" smtClean="0">
              <a:solidFill>
                <a:srgbClr val="006600"/>
              </a:solidFill>
            </a:endParaRPr>
          </a:p>
          <a:p>
            <a:pPr algn="r"/>
            <a:r>
              <a:rPr lang="de-DE" b="1" dirty="0" smtClean="0">
                <a:solidFill>
                  <a:srgbClr val="002060"/>
                </a:solidFill>
              </a:rPr>
              <a:t>VISTAS</a:t>
            </a:r>
          </a:p>
          <a:p>
            <a:pPr algn="r"/>
            <a:r>
              <a:rPr lang="de-DE" b="1" dirty="0" err="1" smtClean="0">
                <a:solidFill>
                  <a:srgbClr val="006600"/>
                </a:solidFill>
              </a:rPr>
              <a:t>Travelife</a:t>
            </a:r>
            <a:r>
              <a:rPr lang="de-DE" b="1" dirty="0" smtClean="0">
                <a:solidFill>
                  <a:srgbClr val="006600"/>
                </a:solidFill>
              </a:rPr>
              <a:t>, Green Globe, CSR Tourism, </a:t>
            </a:r>
            <a:r>
              <a:rPr lang="de-DE" b="1" dirty="0" err="1" smtClean="0">
                <a:solidFill>
                  <a:srgbClr val="006600"/>
                </a:solidFill>
              </a:rPr>
              <a:t>GKey</a:t>
            </a:r>
            <a:endParaRPr lang="de-DE" b="1" dirty="0" smtClean="0">
              <a:solidFill>
                <a:srgbClr val="006600"/>
              </a:solidFill>
            </a:endParaRPr>
          </a:p>
          <a:p>
            <a:pPr algn="r"/>
            <a:r>
              <a:rPr lang="de-DE" b="1" dirty="0" smtClean="0">
                <a:solidFill>
                  <a:srgbClr val="002060"/>
                </a:solidFill>
              </a:rPr>
              <a:t>Market Place, Atlas of Excellence</a:t>
            </a:r>
          </a:p>
          <a:p>
            <a:pPr algn="r"/>
            <a:r>
              <a:rPr lang="de-DE" b="1" dirty="0" smtClean="0">
                <a:solidFill>
                  <a:srgbClr val="006600"/>
                </a:solidFill>
              </a:rPr>
              <a:t>GreenHopping, GDV, </a:t>
            </a:r>
            <a:r>
              <a:rPr lang="de-DE" b="1" dirty="0" err="1" smtClean="0">
                <a:solidFill>
                  <a:srgbClr val="006600"/>
                </a:solidFill>
              </a:rPr>
              <a:t>BookDiff</a:t>
            </a:r>
            <a:r>
              <a:rPr lang="de-DE" b="1" dirty="0" smtClean="0">
                <a:solidFill>
                  <a:srgbClr val="006600"/>
                </a:solidFill>
              </a:rPr>
              <a:t>, Tour </a:t>
            </a:r>
            <a:r>
              <a:rPr lang="de-DE" b="1" dirty="0" err="1" smtClean="0">
                <a:solidFill>
                  <a:srgbClr val="006600"/>
                </a:solidFill>
              </a:rPr>
              <a:t>Op‘s</a:t>
            </a:r>
            <a:endParaRPr lang="de-DE" b="1" dirty="0" smtClean="0">
              <a:solidFill>
                <a:srgbClr val="006600"/>
              </a:solidFill>
            </a:endParaRPr>
          </a:p>
          <a:p>
            <a:pPr algn="r"/>
            <a:r>
              <a:rPr lang="de-DE" b="1" dirty="0" smtClean="0">
                <a:solidFill>
                  <a:srgbClr val="002060"/>
                </a:solidFill>
              </a:rPr>
              <a:t>GSTR, Eye on Earth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07503" y="3275692"/>
            <a:ext cx="4176465" cy="3693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de-DE" b="1" dirty="0" smtClean="0">
                <a:solidFill>
                  <a:schemeClr val="bg1"/>
                </a:solidFill>
              </a:rPr>
              <a:t>TOOLS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644008" y="3284984"/>
            <a:ext cx="4320480" cy="3693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SERVICES</a:t>
            </a:r>
            <a:endParaRPr lang="de-DE" b="1" dirty="0">
              <a:solidFill>
                <a:schemeClr val="bg1"/>
              </a:solidFill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040" y="3284985"/>
            <a:ext cx="37040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66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llipse 16"/>
          <p:cNvSpPr/>
          <p:nvPr/>
        </p:nvSpPr>
        <p:spPr>
          <a:xfrm>
            <a:off x="1187624" y="188640"/>
            <a:ext cx="6696745" cy="6561112"/>
          </a:xfrm>
          <a:prstGeom prst="ellipse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1403648" y="404664"/>
            <a:ext cx="6184304" cy="6057056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1691680" y="620688"/>
            <a:ext cx="5616624" cy="5616624"/>
          </a:xfrm>
          <a:prstGeom prst="ellipse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1979710" y="980728"/>
            <a:ext cx="5040564" cy="4968552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2267744" y="1268760"/>
            <a:ext cx="4392488" cy="4392488"/>
          </a:xfrm>
          <a:prstGeom prst="ellipse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2492152" y="1556792"/>
            <a:ext cx="3880048" cy="3816424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2843808" y="1844824"/>
            <a:ext cx="3240360" cy="3248744"/>
          </a:xfrm>
          <a:prstGeom prst="ellipse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131840" y="2132856"/>
            <a:ext cx="2600672" cy="2647528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3411486" y="2420888"/>
            <a:ext cx="2024613" cy="2079848"/>
          </a:xfrm>
          <a:prstGeom prst="ellipse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3779911" y="2780928"/>
            <a:ext cx="1368154" cy="1440160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>
            <a:off x="3995936" y="3077344"/>
            <a:ext cx="936104" cy="927720"/>
          </a:xfrm>
          <a:prstGeom prst="ellipse">
            <a:avLst/>
          </a:prstGeom>
          <a:solidFill>
            <a:srgbClr val="3399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79512" y="116632"/>
            <a:ext cx="8784976" cy="8925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chemeClr val="bg1"/>
                </a:solidFill>
              </a:rPr>
              <a:t>ECOTRANS/DIG: DestiNet </a:t>
            </a:r>
            <a:r>
              <a:rPr lang="de-DE" sz="2800" b="1" dirty="0" smtClean="0">
                <a:solidFill>
                  <a:schemeClr val="bg1"/>
                </a:solidFill>
              </a:rPr>
              <a:t>for </a:t>
            </a:r>
            <a:r>
              <a:rPr lang="de-DE" sz="2800" b="1" dirty="0" err="1" smtClean="0">
                <a:solidFill>
                  <a:schemeClr val="bg1"/>
                </a:solidFill>
              </a:rPr>
              <a:t>Destinations</a:t>
            </a:r>
            <a:endParaRPr lang="de-DE" sz="2800" b="1" dirty="0" smtClean="0">
              <a:solidFill>
                <a:schemeClr val="bg1"/>
              </a:solidFill>
            </a:endParaRPr>
          </a:p>
          <a:p>
            <a:pPr algn="ctr"/>
            <a:r>
              <a:rPr lang="de-DE" sz="2400" b="1" dirty="0" smtClean="0">
                <a:solidFill>
                  <a:schemeClr val="bg1"/>
                </a:solidFill>
                <a:sym typeface="Wingdings"/>
              </a:rPr>
              <a:t> </a:t>
            </a:r>
            <a:r>
              <a:rPr lang="de-DE" sz="2400" b="1" dirty="0" smtClean="0">
                <a:solidFill>
                  <a:schemeClr val="bg1"/>
                </a:solidFill>
              </a:rPr>
              <a:t>12 </a:t>
            </a:r>
            <a:r>
              <a:rPr lang="de-DE" sz="2400" b="1" dirty="0" err="1" smtClean="0">
                <a:solidFill>
                  <a:schemeClr val="bg1"/>
                </a:solidFill>
              </a:rPr>
              <a:t>Dec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meeting</a:t>
            </a:r>
            <a:r>
              <a:rPr lang="de-DE" sz="2400" b="1" dirty="0" smtClean="0">
                <a:solidFill>
                  <a:schemeClr val="bg1"/>
                </a:solidFill>
              </a:rPr>
              <a:t>: </a:t>
            </a:r>
            <a:r>
              <a:rPr lang="de-DE" sz="2400" b="1" dirty="0" err="1" smtClean="0">
                <a:solidFill>
                  <a:schemeClr val="bg1"/>
                </a:solidFill>
              </a:rPr>
              <a:t>Bringing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services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and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tools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together</a:t>
            </a:r>
            <a:r>
              <a:rPr lang="de-DE" sz="2400" b="1" dirty="0" smtClean="0">
                <a:solidFill>
                  <a:schemeClr val="bg1"/>
                </a:solidFill>
              </a:rPr>
              <a:t> (v2-hh)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107503" y="2420888"/>
            <a:ext cx="8856985" cy="92333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On </a:t>
            </a:r>
            <a:r>
              <a:rPr lang="de-DE" b="1" dirty="0" err="1" smtClean="0">
                <a:solidFill>
                  <a:srgbClr val="002060"/>
                </a:solidFill>
              </a:rPr>
              <a:t>which</a:t>
            </a:r>
            <a:r>
              <a:rPr lang="de-DE" b="1" dirty="0" smtClean="0">
                <a:solidFill>
                  <a:srgbClr val="002060"/>
                </a:solidFill>
              </a:rPr>
              <a:t> TOOLS &amp; SERVICES do </a:t>
            </a:r>
            <a:r>
              <a:rPr lang="de-DE" b="1" dirty="0" err="1" smtClean="0">
                <a:solidFill>
                  <a:srgbClr val="002060"/>
                </a:solidFill>
              </a:rPr>
              <a:t>you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want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to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be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involved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as</a:t>
            </a:r>
            <a:r>
              <a:rPr lang="de-DE" b="1" dirty="0" smtClean="0">
                <a:solidFill>
                  <a:srgbClr val="002060"/>
                </a:solidFill>
              </a:rPr>
              <a:t> expert </a:t>
            </a:r>
            <a:r>
              <a:rPr lang="de-DE" b="1" dirty="0" err="1" smtClean="0">
                <a:solidFill>
                  <a:srgbClr val="002060"/>
                </a:solidFill>
              </a:rPr>
              <a:t>or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service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provider</a:t>
            </a:r>
            <a:r>
              <a:rPr lang="de-DE" b="1" dirty="0" smtClean="0">
                <a:solidFill>
                  <a:srgbClr val="002060"/>
                </a:solidFill>
              </a:rPr>
              <a:t>?</a:t>
            </a:r>
          </a:p>
          <a:p>
            <a:pPr algn="ctr"/>
            <a:endParaRPr lang="de-DE" b="1" dirty="0" smtClean="0">
              <a:solidFill>
                <a:srgbClr val="002060"/>
              </a:solidFill>
            </a:endParaRPr>
          </a:p>
          <a:p>
            <a:pPr algn="ctr"/>
            <a:r>
              <a:rPr lang="de-DE" b="1" dirty="0" smtClean="0">
                <a:solidFill>
                  <a:srgbClr val="FF0000"/>
                </a:solidFill>
              </a:rPr>
              <a:t>EXAMPLE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107503" y="3275692"/>
            <a:ext cx="4176465" cy="3693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de-DE" b="1" dirty="0" smtClean="0">
                <a:solidFill>
                  <a:schemeClr val="bg1"/>
                </a:solidFill>
              </a:rPr>
              <a:t>ECOTRANS MEMBER: </a:t>
            </a:r>
            <a:r>
              <a:rPr lang="de-DE" b="1" dirty="0" smtClean="0">
                <a:solidFill>
                  <a:srgbClr val="FF0000"/>
                </a:solidFill>
              </a:rPr>
              <a:t>Karl Reiner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644008" y="3284984"/>
            <a:ext cx="4320480" cy="3693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DestiNet </a:t>
            </a:r>
            <a:r>
              <a:rPr lang="de-DE" b="1" dirty="0" err="1" smtClean="0">
                <a:solidFill>
                  <a:schemeClr val="bg1"/>
                </a:solidFill>
              </a:rPr>
              <a:t>portal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to</a:t>
            </a:r>
            <a:r>
              <a:rPr lang="de-DE" b="1" dirty="0" smtClean="0">
                <a:solidFill>
                  <a:schemeClr val="bg1"/>
                </a:solidFill>
              </a:rPr>
              <a:t> TOOLS &amp; SERVICES</a:t>
            </a:r>
            <a:endParaRPr lang="de-DE" b="1" dirty="0">
              <a:solidFill>
                <a:schemeClr val="bg1"/>
              </a:solidFill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040" y="3284985"/>
            <a:ext cx="370400" cy="360040"/>
          </a:xfrm>
          <a:prstGeom prst="rect">
            <a:avLst/>
          </a:prstGeom>
        </p:spPr>
      </p:pic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21987"/>
              </p:ext>
            </p:extLst>
          </p:nvPr>
        </p:nvGraphicFramePr>
        <p:xfrm>
          <a:off x="4644008" y="3645024"/>
          <a:ext cx="3683000" cy="3168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83000"/>
              </a:tblGrid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 dirty="0">
                          <a:effectLst/>
                        </a:rPr>
                        <a:t>GSTC for </a:t>
                      </a:r>
                      <a:r>
                        <a:rPr lang="de-DE" sz="1600" u="none" strike="noStrike" dirty="0" err="1">
                          <a:effectLst/>
                        </a:rPr>
                        <a:t>destinations</a:t>
                      </a:r>
                      <a:endParaRPr lang="de-DE" sz="1600" b="1" i="0" u="none" strike="noStrike" dirty="0">
                        <a:solidFill>
                          <a:srgbClr val="10253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 dirty="0">
                          <a:effectLst/>
                        </a:rPr>
                        <a:t>GSTR </a:t>
                      </a:r>
                      <a:r>
                        <a:rPr lang="de-DE" sz="1600" u="none" strike="noStrike" dirty="0" err="1">
                          <a:effectLst/>
                        </a:rPr>
                        <a:t>criteria</a:t>
                      </a:r>
                      <a:r>
                        <a:rPr lang="de-DE" sz="1600" u="none" strike="noStrike" dirty="0">
                          <a:effectLst/>
                        </a:rPr>
                        <a:t> </a:t>
                      </a:r>
                      <a:r>
                        <a:rPr lang="de-DE" sz="1600" u="none" strike="noStrike" dirty="0" err="1">
                          <a:effectLst/>
                        </a:rPr>
                        <a:t>and</a:t>
                      </a:r>
                      <a:r>
                        <a:rPr lang="de-DE" sz="1600" u="none" strike="noStrike" dirty="0">
                          <a:effectLst/>
                        </a:rPr>
                        <a:t> </a:t>
                      </a:r>
                      <a:r>
                        <a:rPr lang="de-DE" sz="1600" u="none" strike="noStrike" dirty="0" err="1">
                          <a:effectLst/>
                        </a:rPr>
                        <a:t>indicators</a:t>
                      </a:r>
                      <a:endParaRPr lang="de-DE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 dirty="0">
                          <a:effectLst/>
                        </a:rPr>
                        <a:t>DIG </a:t>
                      </a:r>
                      <a:r>
                        <a:rPr lang="de-DE" sz="1600" u="none" strike="noStrike" dirty="0" err="1">
                          <a:effectLst/>
                        </a:rPr>
                        <a:t>Self</a:t>
                      </a:r>
                      <a:r>
                        <a:rPr lang="de-DE" sz="1600" u="none" strike="noStrike" dirty="0">
                          <a:effectLst/>
                        </a:rPr>
                        <a:t> Check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 dirty="0">
                          <a:effectLst/>
                        </a:rPr>
                        <a:t>DestiNet </a:t>
                      </a:r>
                      <a:r>
                        <a:rPr lang="de-DE" sz="1600" u="none" strike="noStrike" dirty="0" err="1">
                          <a:effectLst/>
                        </a:rPr>
                        <a:t>knowledge</a:t>
                      </a:r>
                      <a:r>
                        <a:rPr lang="de-DE" sz="1600" u="none" strike="noStrike" dirty="0">
                          <a:effectLst/>
                        </a:rPr>
                        <a:t> </a:t>
                      </a:r>
                      <a:r>
                        <a:rPr lang="de-DE" sz="1600" u="none" strike="noStrike" dirty="0" err="1" smtClean="0">
                          <a:effectLst/>
                        </a:rPr>
                        <a:t>base</a:t>
                      </a:r>
                      <a:r>
                        <a:rPr lang="de-DE" sz="1600" u="none" strike="noStrike" dirty="0" smtClean="0">
                          <a:effectLst/>
                        </a:rPr>
                        <a:t>, </a:t>
                      </a:r>
                      <a:r>
                        <a:rPr lang="de-DE" sz="1600" u="none" strike="noStrike" dirty="0" err="1" smtClean="0">
                          <a:effectLst/>
                        </a:rPr>
                        <a:t>solutions</a:t>
                      </a:r>
                      <a:r>
                        <a:rPr lang="de-DE" sz="1600" u="none" strike="noStrike" dirty="0" smtClean="0">
                          <a:effectLst/>
                        </a:rPr>
                        <a:t> </a:t>
                      </a:r>
                      <a:endParaRPr lang="de-DE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>
                          <a:effectLst/>
                        </a:rPr>
                        <a:t>Courses: education and training</a:t>
                      </a:r>
                      <a:endParaRPr lang="de-DE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 dirty="0" smtClean="0">
                          <a:effectLst/>
                        </a:rPr>
                        <a:t>„</a:t>
                      </a:r>
                      <a:r>
                        <a:rPr lang="de-DE" sz="1600" u="none" strike="noStrike" dirty="0" err="1" smtClean="0">
                          <a:effectLst/>
                        </a:rPr>
                        <a:t>ask</a:t>
                      </a:r>
                      <a:r>
                        <a:rPr lang="de-DE" sz="1600" u="none" strike="noStrike" dirty="0" smtClean="0">
                          <a:effectLst/>
                        </a:rPr>
                        <a:t> expert“ </a:t>
                      </a:r>
                      <a:r>
                        <a:rPr lang="de-DE" sz="1600" u="none" strike="noStrike" dirty="0" err="1" smtClean="0">
                          <a:effectLst/>
                        </a:rPr>
                        <a:t>service</a:t>
                      </a:r>
                      <a:r>
                        <a:rPr lang="de-DE" sz="1600" u="none" strike="noStrike" dirty="0" smtClean="0">
                          <a:effectLst/>
                        </a:rPr>
                        <a:t>, </a:t>
                      </a:r>
                      <a:r>
                        <a:rPr lang="de-DE" sz="1600" u="none" strike="noStrike" dirty="0" err="1">
                          <a:effectLst/>
                        </a:rPr>
                        <a:t>consulting</a:t>
                      </a:r>
                      <a:r>
                        <a:rPr lang="de-DE" sz="1600" u="none" strike="noStrike" dirty="0">
                          <a:effectLst/>
                        </a:rPr>
                        <a:t> </a:t>
                      </a:r>
                      <a:endParaRPr lang="de-DE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 dirty="0">
                          <a:effectLst/>
                        </a:rPr>
                        <a:t>VISTAS Awards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>
                          <a:effectLst/>
                        </a:rPr>
                        <a:t>ST Certification</a:t>
                      </a:r>
                      <a:endParaRPr lang="de-DE" sz="1600" b="1" i="0" u="none" strike="noStrike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en-US" sz="1600" u="none" strike="noStrike" dirty="0">
                          <a:effectLst/>
                        </a:rPr>
                        <a:t>Market Place, </a:t>
                      </a:r>
                      <a:r>
                        <a:rPr lang="en-US" sz="1600" u="none" strike="noStrike" dirty="0" smtClean="0">
                          <a:effectLst/>
                        </a:rPr>
                        <a:t>promotion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>
                          <a:effectLst/>
                        </a:rPr>
                        <a:t>DIG TGE marketing package</a:t>
                      </a:r>
                      <a:endParaRPr lang="de-DE" sz="1600" b="1" i="0" u="none" strike="noStrike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 dirty="0">
                          <a:effectLst/>
                        </a:rPr>
                        <a:t>Eye on Earth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graphicFrame>
        <p:nvGraphicFramePr>
          <p:cNvPr id="24" name="Tabel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212092"/>
              </p:ext>
            </p:extLst>
          </p:nvPr>
        </p:nvGraphicFramePr>
        <p:xfrm>
          <a:off x="611560" y="3645024"/>
          <a:ext cx="3683000" cy="3168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83000"/>
              </a:tblGrid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Promote 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services</a:t>
                      </a: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in </a:t>
                      </a: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Austria</a:t>
                      </a:r>
                      <a:endParaRPr lang="de-DE" sz="1600" b="1" i="0" u="none" strike="noStrike" dirty="0">
                        <a:solidFill>
                          <a:srgbClr val="10253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b="0" i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Focal</a:t>
                      </a:r>
                      <a:r>
                        <a:rPr lang="de-DE" sz="1600" b="0" i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600" b="0" i="1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point</a:t>
                      </a:r>
                      <a:r>
                        <a:rPr lang="de-DE" sz="1600" b="0" i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Austria</a:t>
                      </a:r>
                      <a:endParaRPr lang="de-DE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b="0" i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Invite</a:t>
                      </a:r>
                      <a:r>
                        <a:rPr lang="de-DE" sz="1600" b="0" i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600" b="0" i="1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destinations</a:t>
                      </a:r>
                      <a:r>
                        <a:rPr lang="de-DE" sz="1600" b="0" i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de-DE" sz="1600" b="0" i="1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coordinate</a:t>
                      </a:r>
                      <a:r>
                        <a:rPr lang="de-DE" sz="1600" b="0" i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Austria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Administrator Austria, 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green</a:t>
                      </a:r>
                      <a:r>
                        <a:rPr lang="de-DE" sz="1600" i="1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DE" sz="1600" i="1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mobility</a:t>
                      </a:r>
                      <a:endParaRPr lang="de-DE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Trainer for DMOs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Consulting 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destinations</a:t>
                      </a: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in Austria</a:t>
                      </a:r>
                      <a:endParaRPr lang="de-DE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Promotion, </a:t>
                      </a:r>
                      <a:r>
                        <a:rPr lang="de-DE" sz="1600" b="0" i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jury</a:t>
                      </a:r>
                      <a:r>
                        <a:rPr lang="de-DE" sz="16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600" b="0" i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member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Austrian 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list</a:t>
                      </a: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of 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green</a:t>
                      </a: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proofs</a:t>
                      </a: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, 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auditor</a:t>
                      </a:r>
                      <a:endParaRPr lang="de-DE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en-US" sz="16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News</a:t>
                      </a:r>
                      <a:r>
                        <a:rPr lang="en-US" sz="1600" b="0" i="1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feed</a:t>
                      </a:r>
                      <a:endParaRPr lang="en-US" sz="1600" b="0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Promoting</a:t>
                      </a: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to</a:t>
                      </a: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destinations</a:t>
                      </a:r>
                      <a:endParaRPr lang="de-DE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Monitoring 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and</a:t>
                      </a: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report</a:t>
                      </a: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Austria 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903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llipse 16"/>
          <p:cNvSpPr/>
          <p:nvPr/>
        </p:nvSpPr>
        <p:spPr>
          <a:xfrm>
            <a:off x="1187624" y="188640"/>
            <a:ext cx="6696745" cy="6561112"/>
          </a:xfrm>
          <a:prstGeom prst="ellipse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1403648" y="404664"/>
            <a:ext cx="6184304" cy="6057056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1691680" y="620688"/>
            <a:ext cx="5616624" cy="5616624"/>
          </a:xfrm>
          <a:prstGeom prst="ellipse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1979710" y="980728"/>
            <a:ext cx="5040564" cy="4968552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2267744" y="1268760"/>
            <a:ext cx="4392488" cy="4392488"/>
          </a:xfrm>
          <a:prstGeom prst="ellipse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2492152" y="1556792"/>
            <a:ext cx="3880048" cy="3816424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2843808" y="1844824"/>
            <a:ext cx="3240360" cy="3248744"/>
          </a:xfrm>
          <a:prstGeom prst="ellipse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131840" y="2132856"/>
            <a:ext cx="2600672" cy="2647528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3411486" y="2420888"/>
            <a:ext cx="2024613" cy="2079848"/>
          </a:xfrm>
          <a:prstGeom prst="ellipse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3779911" y="2780928"/>
            <a:ext cx="1368154" cy="1440160"/>
          </a:xfrm>
          <a:prstGeom prst="ellipse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/>
          <p:cNvSpPr/>
          <p:nvPr/>
        </p:nvSpPr>
        <p:spPr>
          <a:xfrm>
            <a:off x="3995936" y="3077344"/>
            <a:ext cx="936104" cy="927720"/>
          </a:xfrm>
          <a:prstGeom prst="ellipse">
            <a:avLst/>
          </a:prstGeom>
          <a:solidFill>
            <a:srgbClr val="3399FF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79512" y="116632"/>
            <a:ext cx="8784976" cy="89255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solidFill>
                  <a:schemeClr val="bg1"/>
                </a:solidFill>
              </a:rPr>
              <a:t>ECOTRANS/DIG: </a:t>
            </a:r>
            <a:r>
              <a:rPr lang="de-DE" sz="2800" b="1" dirty="0" smtClean="0">
                <a:solidFill>
                  <a:schemeClr val="bg1"/>
                </a:solidFill>
              </a:rPr>
              <a:t>DestiNet </a:t>
            </a:r>
            <a:r>
              <a:rPr lang="de-DE" sz="2800" b="1" dirty="0" smtClean="0">
                <a:solidFill>
                  <a:schemeClr val="bg1"/>
                </a:solidFill>
              </a:rPr>
              <a:t>for </a:t>
            </a:r>
            <a:r>
              <a:rPr lang="de-DE" sz="2800" b="1" dirty="0" err="1" smtClean="0">
                <a:solidFill>
                  <a:schemeClr val="bg1"/>
                </a:solidFill>
              </a:rPr>
              <a:t>Destinations</a:t>
            </a:r>
            <a:endParaRPr lang="de-DE" sz="2800" b="1" dirty="0" smtClean="0">
              <a:solidFill>
                <a:schemeClr val="bg1"/>
              </a:solidFill>
            </a:endParaRPr>
          </a:p>
          <a:p>
            <a:pPr algn="ctr"/>
            <a:r>
              <a:rPr lang="de-DE" sz="2400" b="1" dirty="0" smtClean="0">
                <a:solidFill>
                  <a:schemeClr val="bg1"/>
                </a:solidFill>
                <a:sym typeface="Wingdings"/>
              </a:rPr>
              <a:t> </a:t>
            </a:r>
            <a:r>
              <a:rPr lang="de-DE" sz="2400" b="1" dirty="0" smtClean="0">
                <a:solidFill>
                  <a:schemeClr val="bg1"/>
                </a:solidFill>
              </a:rPr>
              <a:t>12 </a:t>
            </a:r>
            <a:r>
              <a:rPr lang="de-DE" sz="2400" b="1" dirty="0" err="1" smtClean="0">
                <a:solidFill>
                  <a:schemeClr val="bg1"/>
                </a:solidFill>
              </a:rPr>
              <a:t>Dec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meeting</a:t>
            </a:r>
            <a:r>
              <a:rPr lang="de-DE" sz="2400" b="1" dirty="0" smtClean="0">
                <a:solidFill>
                  <a:schemeClr val="bg1"/>
                </a:solidFill>
              </a:rPr>
              <a:t>: </a:t>
            </a:r>
            <a:r>
              <a:rPr lang="de-DE" sz="2400" b="1" dirty="0" err="1" smtClean="0">
                <a:solidFill>
                  <a:schemeClr val="bg1"/>
                </a:solidFill>
              </a:rPr>
              <a:t>Bringing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services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and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tools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together</a:t>
            </a:r>
            <a:r>
              <a:rPr lang="de-DE" sz="2400" b="1" dirty="0" smtClean="0">
                <a:solidFill>
                  <a:schemeClr val="bg1"/>
                </a:solidFill>
              </a:rPr>
              <a:t> (v2-hh)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107503" y="2915652"/>
            <a:ext cx="8856985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solidFill>
                  <a:srgbClr val="002060"/>
                </a:solidFill>
              </a:rPr>
              <a:t>On </a:t>
            </a:r>
            <a:r>
              <a:rPr lang="de-DE" b="1" dirty="0" err="1" smtClean="0">
                <a:solidFill>
                  <a:srgbClr val="002060"/>
                </a:solidFill>
              </a:rPr>
              <a:t>which</a:t>
            </a:r>
            <a:r>
              <a:rPr lang="de-DE" b="1" dirty="0" smtClean="0">
                <a:solidFill>
                  <a:srgbClr val="002060"/>
                </a:solidFill>
              </a:rPr>
              <a:t> TOOLS &amp; SERVICES do </a:t>
            </a:r>
            <a:r>
              <a:rPr lang="de-DE" b="1" dirty="0" err="1" smtClean="0">
                <a:solidFill>
                  <a:srgbClr val="002060"/>
                </a:solidFill>
              </a:rPr>
              <a:t>you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want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to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be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involved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as</a:t>
            </a:r>
            <a:r>
              <a:rPr lang="de-DE" b="1" dirty="0" smtClean="0">
                <a:solidFill>
                  <a:srgbClr val="002060"/>
                </a:solidFill>
              </a:rPr>
              <a:t> expert </a:t>
            </a:r>
            <a:r>
              <a:rPr lang="de-DE" b="1" dirty="0" err="1" smtClean="0">
                <a:solidFill>
                  <a:srgbClr val="002060"/>
                </a:solidFill>
              </a:rPr>
              <a:t>or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service</a:t>
            </a:r>
            <a:r>
              <a:rPr lang="de-DE" b="1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provider</a:t>
            </a:r>
            <a:r>
              <a:rPr lang="de-DE" b="1" dirty="0" smtClean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107503" y="3275692"/>
            <a:ext cx="4176465" cy="3693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de-DE" b="1" dirty="0" smtClean="0">
                <a:solidFill>
                  <a:schemeClr val="bg1"/>
                </a:solidFill>
              </a:rPr>
              <a:t>ECOTRANS MEMBER: </a:t>
            </a:r>
            <a:r>
              <a:rPr lang="de-DE" b="1" dirty="0" smtClean="0">
                <a:solidFill>
                  <a:srgbClr val="FF0000"/>
                </a:solidFill>
              </a:rPr>
              <a:t>Name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644008" y="3284984"/>
            <a:ext cx="4320480" cy="3693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TOOLS &amp; SERVICES</a:t>
            </a:r>
            <a:endParaRPr lang="de-DE" b="1" dirty="0">
              <a:solidFill>
                <a:schemeClr val="bg1"/>
              </a:solidFill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040" y="3284985"/>
            <a:ext cx="370400" cy="360040"/>
          </a:xfrm>
          <a:prstGeom prst="rect">
            <a:avLst/>
          </a:prstGeom>
        </p:spPr>
      </p:pic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334282"/>
              </p:ext>
            </p:extLst>
          </p:nvPr>
        </p:nvGraphicFramePr>
        <p:xfrm>
          <a:off x="4644008" y="3645024"/>
          <a:ext cx="3683000" cy="3168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83000"/>
              </a:tblGrid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 dirty="0">
                          <a:effectLst/>
                        </a:rPr>
                        <a:t>GSTC for </a:t>
                      </a:r>
                      <a:r>
                        <a:rPr lang="de-DE" sz="1600" u="none" strike="noStrike" dirty="0" err="1">
                          <a:effectLst/>
                        </a:rPr>
                        <a:t>destinations</a:t>
                      </a:r>
                      <a:endParaRPr lang="de-DE" sz="1600" b="1" i="0" u="none" strike="noStrike" dirty="0">
                        <a:solidFill>
                          <a:srgbClr val="10253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>
                          <a:effectLst/>
                        </a:rPr>
                        <a:t>GSTR criteria and indicators</a:t>
                      </a:r>
                      <a:endParaRPr lang="de-DE" sz="1600" b="1" i="0" u="none" strike="noStrike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 dirty="0">
                          <a:effectLst/>
                        </a:rPr>
                        <a:t>DIG </a:t>
                      </a:r>
                      <a:r>
                        <a:rPr lang="de-DE" sz="1600" u="none" strike="noStrike" dirty="0" err="1">
                          <a:effectLst/>
                        </a:rPr>
                        <a:t>Self</a:t>
                      </a:r>
                      <a:r>
                        <a:rPr lang="de-DE" sz="1600" u="none" strike="noStrike" dirty="0">
                          <a:effectLst/>
                        </a:rPr>
                        <a:t> Check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>
                          <a:effectLst/>
                        </a:rPr>
                        <a:t>DestiNet knowledge base </a:t>
                      </a:r>
                      <a:endParaRPr lang="de-DE" sz="1600" b="1" i="0" u="none" strike="noStrike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>
                          <a:effectLst/>
                        </a:rPr>
                        <a:t>Courses: education and training</a:t>
                      </a:r>
                      <a:endParaRPr lang="de-DE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>
                          <a:effectLst/>
                        </a:rPr>
                        <a:t>ECOTRANS ask expert, consulting </a:t>
                      </a:r>
                      <a:endParaRPr lang="de-DE" sz="1600" b="1" i="0" u="none" strike="noStrike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>
                          <a:effectLst/>
                        </a:rPr>
                        <a:t>VISTAS Awards</a:t>
                      </a:r>
                      <a:endParaRPr lang="de-DE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>
                          <a:effectLst/>
                        </a:rPr>
                        <a:t>ST Certification</a:t>
                      </a:r>
                      <a:endParaRPr lang="de-DE" sz="1600" b="1" i="0" u="none" strike="noStrike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en-US" sz="1600" u="none" strike="noStrike">
                          <a:effectLst/>
                        </a:rPr>
                        <a:t>Market Place, Atlas of Excellence</a:t>
                      </a:r>
                      <a:endParaRPr lang="en-US" sz="16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>
                          <a:effectLst/>
                        </a:rPr>
                        <a:t>DIG TGE marketing package</a:t>
                      </a:r>
                      <a:endParaRPr lang="de-DE" sz="1600" b="1" i="0" u="none" strike="noStrike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u="none" strike="noStrike" dirty="0">
                          <a:effectLst/>
                        </a:rPr>
                        <a:t>Eye on Earth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graphicFrame>
        <p:nvGraphicFramePr>
          <p:cNvPr id="24" name="Tabel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85304"/>
              </p:ext>
            </p:extLst>
          </p:nvPr>
        </p:nvGraphicFramePr>
        <p:xfrm>
          <a:off x="611560" y="3645024"/>
          <a:ext cx="3683000" cy="3168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83000"/>
              </a:tblGrid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your</a:t>
                      </a: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keywords</a:t>
                      </a:r>
                      <a:endParaRPr lang="de-DE" sz="1600" b="1" i="0" u="none" strike="noStrike" dirty="0">
                        <a:solidFill>
                          <a:srgbClr val="10253F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your</a:t>
                      </a: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keywords</a:t>
                      </a:r>
                      <a:endParaRPr lang="de-DE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(your keywords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(your keywords</a:t>
                      </a:r>
                      <a:endParaRPr lang="de-DE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(your keywords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(your keywords</a:t>
                      </a:r>
                      <a:endParaRPr lang="de-DE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(your keywords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(your keywords</a:t>
                      </a:r>
                      <a:endParaRPr lang="de-DE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(your keywords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(your keywords</a:t>
                      </a:r>
                      <a:endParaRPr lang="de-DE" sz="1600" b="1" i="0" u="none" strike="noStrike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342900" indent="-342900" algn="l" rtl="0" fontAlgn="ctr">
                        <a:buFont typeface="Wingdings" panose="05000000000000000000" pitchFamily="2" charset="2"/>
                        <a:buChar char="Ø"/>
                      </a:pP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your</a:t>
                      </a:r>
                      <a:r>
                        <a:rPr lang="de-DE" sz="1600" i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DE" sz="1600" i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keywords</a:t>
                      </a:r>
                      <a:endParaRPr lang="de-DE" sz="16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48741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</Words>
  <Application>Microsoft Office PowerPoint</Application>
  <PresentationFormat>Bildschirmpräsentation (4:3)</PresentationFormat>
  <Paragraphs>85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DestiNet Innovation Group Towards a common toolkit  for destinations in Europe  INTRODUCTION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herbert hamele</dc:creator>
  <cp:lastModifiedBy>herbert hamele</cp:lastModifiedBy>
  <cp:revision>18</cp:revision>
  <dcterms:created xsi:type="dcterms:W3CDTF">2013-11-02T16:31:50Z</dcterms:created>
  <dcterms:modified xsi:type="dcterms:W3CDTF">2013-12-10T13:05:28Z</dcterms:modified>
</cp:coreProperties>
</file>