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66" r:id="rId4"/>
    <p:sldId id="271" r:id="rId5"/>
    <p:sldId id="267" r:id="rId6"/>
    <p:sldId id="272" r:id="rId7"/>
    <p:sldId id="270" r:id="rId8"/>
    <p:sldId id="260" r:id="rId9"/>
    <p:sldId id="261" r:id="rId10"/>
    <p:sldId id="262" r:id="rId11"/>
    <p:sldId id="263" r:id="rId12"/>
    <p:sldId id="264" r:id="rId13"/>
    <p:sldId id="265" r:id="rId14"/>
  </p:sldIdLst>
  <p:sldSz cx="9144000" cy="6858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882"/>
    <a:srgbClr val="FEFADB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723" autoAdjust="0"/>
  </p:normalViewPr>
  <p:slideViewPr>
    <p:cSldViewPr snapToObjects="1" showGuides="1">
      <p:cViewPr varScale="1">
        <p:scale>
          <a:sx n="53" d="100"/>
          <a:sy n="53" d="100"/>
        </p:scale>
        <p:origin x="-84" y="-1176"/>
      </p:cViewPr>
      <p:guideLst>
        <p:guide orient="horz" pos="307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/>
          <p:cNvSpPr>
            <a:spLocks noGrp="1"/>
          </p:cNvSpPr>
          <p:nvPr>
            <p:ph type="title"/>
          </p:nvPr>
        </p:nvSpPr>
        <p:spPr>
          <a:xfrm>
            <a:off x="2590800" y="1676401"/>
            <a:ext cx="5791200" cy="2239962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de-DE" dirty="0" smtClean="0"/>
              <a:t>Mastertitelformat bearbeiten</a:t>
            </a:r>
            <a:endParaRPr lang="de-DE" dirty="0"/>
          </a:p>
        </p:txBody>
      </p:sp>
      <p:sp>
        <p:nvSpPr>
          <p:cNvPr id="6" name="Inhaltsplatzhalter 2"/>
          <p:cNvSpPr>
            <a:spLocks noGrp="1"/>
          </p:cNvSpPr>
          <p:nvPr>
            <p:ph sz="half" idx="1"/>
          </p:nvPr>
        </p:nvSpPr>
        <p:spPr>
          <a:xfrm>
            <a:off x="2590800" y="3581400"/>
            <a:ext cx="4038600" cy="26209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latin typeface="Arial"/>
                <a:cs typeface="Arial"/>
              </a:defRPr>
            </a:lvl1pPr>
            <a:lvl2pPr>
              <a:buNone/>
              <a:defRPr sz="2400"/>
            </a:lvl2pPr>
            <a:lvl3pPr>
              <a:buNone/>
              <a:defRPr sz="2400"/>
            </a:lvl3pPr>
            <a:lvl4pPr>
              <a:buNone/>
              <a:defRPr sz="2400"/>
            </a:lvl4pPr>
            <a:lvl5pPr>
              <a:buNone/>
              <a:defRPr sz="2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Mastertextformat bearbeiten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DCEC8AE-5409-C742-980E-F89AED5039A0}" type="datetimeFigureOut">
              <a:rPr lang="de-DE" smtClean="0"/>
              <a:pPr/>
              <a:t>23.09.2012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2C040D-E39F-AE44-B58B-C25FA094285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DCEC8AE-5409-C742-980E-F89AED5039A0}" type="datetimeFigureOut">
              <a:rPr lang="de-DE" smtClean="0"/>
              <a:pPr/>
              <a:t>23.09.2012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2C040D-E39F-AE44-B58B-C25FA094285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90800" y="1676400"/>
            <a:ext cx="4038600" cy="45259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latin typeface="Arial"/>
                <a:cs typeface="Arial"/>
              </a:defRPr>
            </a:lvl1pPr>
            <a:lvl2pPr>
              <a:buNone/>
              <a:defRPr sz="2400"/>
            </a:lvl2pPr>
            <a:lvl3pPr>
              <a:buNone/>
              <a:defRPr sz="2400"/>
            </a:lvl3pPr>
            <a:lvl4pPr>
              <a:buNone/>
              <a:defRPr sz="2400"/>
            </a:lvl4pPr>
            <a:lvl5pPr>
              <a:buNone/>
              <a:defRPr sz="2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Mastertextformat bearbeiten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dirty="0" smtClean="0"/>
              <a:t>Mastertitelformat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DCEC8AE-5409-C742-980E-F89AED5039A0}" type="datetimeFigureOut">
              <a:rPr lang="de-DE" smtClean="0"/>
              <a:pPr/>
              <a:t>23.09.2012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2C040D-E39F-AE44-B58B-C25FA094285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DCEC8AE-5409-C742-980E-F89AED5039A0}" type="datetimeFigureOut">
              <a:rPr lang="de-DE" smtClean="0"/>
              <a:pPr/>
              <a:t>23.09.2012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2C040D-E39F-AE44-B58B-C25FA094285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DCEC8AE-5409-C742-980E-F89AED5039A0}" type="datetimeFigureOut">
              <a:rPr lang="de-DE" smtClean="0"/>
              <a:pPr/>
              <a:t>23.09.2012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2C040D-E39F-AE44-B58B-C25FA094285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DCEC8AE-5409-C742-980E-F89AED5039A0}" type="datetimeFigureOut">
              <a:rPr lang="de-DE" smtClean="0"/>
              <a:pPr/>
              <a:t>23.09.2012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2C040D-E39F-AE44-B58B-C25FA094285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DCEC8AE-5409-C742-980E-F89AED5039A0}" type="datetimeFigureOut">
              <a:rPr lang="de-DE" smtClean="0"/>
              <a:pPr/>
              <a:t>23.09.2012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2C040D-E39F-AE44-B58B-C25FA094285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DCEC8AE-5409-C742-980E-F89AED5039A0}" type="datetimeFigureOut">
              <a:rPr lang="de-DE" smtClean="0"/>
              <a:pPr/>
              <a:t>23.09.2012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2C040D-E39F-AE44-B58B-C25FA094285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DCEC8AE-5409-C742-980E-F89AED5039A0}" type="datetimeFigureOut">
              <a:rPr lang="de-DE" smtClean="0"/>
              <a:pPr/>
              <a:t>23.09.2012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2C040D-E39F-AE44-B58B-C25FA094285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tif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FAD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 2" descr="Sonne_Logo_25.tif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1267019"/>
            <a:ext cx="9144000" cy="432396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05000" y="1676401"/>
            <a:ext cx="6477000" cy="2239962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de-DE" sz="3600" b="1" dirty="0" err="1" smtClean="0">
                <a:solidFill>
                  <a:srgbClr val="003882"/>
                </a:solidFill>
                <a:latin typeface="Arial"/>
                <a:cs typeface="Arial"/>
              </a:rPr>
              <a:t>Connecting</a:t>
            </a:r>
            <a:r>
              <a:rPr lang="de-DE" sz="3600" b="1" dirty="0" smtClean="0">
                <a:solidFill>
                  <a:srgbClr val="003882"/>
                </a:solidFill>
                <a:latin typeface="Arial"/>
                <a:cs typeface="Arial"/>
              </a:rPr>
              <a:t> </a:t>
            </a:r>
            <a:br>
              <a:rPr lang="de-DE" sz="3600" b="1" dirty="0" smtClean="0">
                <a:solidFill>
                  <a:srgbClr val="003882"/>
                </a:solidFill>
                <a:latin typeface="Arial"/>
                <a:cs typeface="Arial"/>
              </a:rPr>
            </a:br>
            <a:r>
              <a:rPr lang="de-DE" sz="3600" b="1" dirty="0" err="1" smtClean="0">
                <a:solidFill>
                  <a:srgbClr val="003882"/>
                </a:solidFill>
                <a:latin typeface="Arial"/>
                <a:cs typeface="Arial"/>
              </a:rPr>
              <a:t>Past</a:t>
            </a:r>
            <a:r>
              <a:rPr lang="de-DE" sz="3600" b="1" dirty="0" smtClean="0">
                <a:solidFill>
                  <a:srgbClr val="003882"/>
                </a:solidFill>
                <a:latin typeface="Arial"/>
                <a:cs typeface="Arial"/>
              </a:rPr>
              <a:t> &amp; Future</a:t>
            </a:r>
            <a:endParaRPr lang="de-DE" sz="3600" dirty="0">
              <a:solidFill>
                <a:srgbClr val="003882"/>
              </a:solidFill>
            </a:endParaRPr>
          </a:p>
        </p:txBody>
      </p:sp>
      <p:sp>
        <p:nvSpPr>
          <p:cNvPr id="6" name="Titel 1"/>
          <p:cNvSpPr txBox="1">
            <a:spLocks/>
          </p:cNvSpPr>
          <p:nvPr/>
        </p:nvSpPr>
        <p:spPr>
          <a:xfrm>
            <a:off x="1905000" y="3429000"/>
            <a:ext cx="6477000" cy="2239962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de-DE" b="1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Konferenz &amp; Workshops</a:t>
            </a:r>
          </a:p>
          <a:p>
            <a:r>
              <a:rPr lang="de-DE" b="1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26. September 2012 in </a:t>
            </a:r>
            <a:r>
              <a:rPr lang="de-DE" b="1" dirty="0" err="1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Olympos</a:t>
            </a:r>
            <a:endParaRPr lang="de-DE" b="1" dirty="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half" idx="1"/>
          </p:nvPr>
        </p:nvSpPr>
        <p:spPr>
          <a:xfrm>
            <a:off x="1905000" y="1676400"/>
            <a:ext cx="5715000" cy="4525963"/>
          </a:xfrm>
        </p:spPr>
        <p:txBody>
          <a:bodyPr/>
          <a:lstStyle/>
          <a:p>
            <a:r>
              <a:rPr lang="de-DE" sz="2000" b="1" dirty="0" smtClean="0">
                <a:solidFill>
                  <a:srgbClr val="003882"/>
                </a:solidFill>
              </a:rPr>
              <a:t>Die Ziele</a:t>
            </a:r>
          </a:p>
          <a:p>
            <a:endParaRPr lang="de-DE" sz="2000" dirty="0" smtClean="0"/>
          </a:p>
          <a:p>
            <a:r>
              <a:rPr lang="de-DE" sz="1800" dirty="0" smtClean="0"/>
              <a:t>Die Konferenz bietet neben Vorträgen, </a:t>
            </a:r>
            <a:br>
              <a:rPr lang="de-DE" sz="1800" dirty="0" smtClean="0"/>
            </a:br>
            <a:r>
              <a:rPr lang="de-DE" sz="1800" dirty="0" smtClean="0"/>
              <a:t>Präsentationen und Workshops </a:t>
            </a:r>
            <a:br>
              <a:rPr lang="de-DE" sz="1800" dirty="0" smtClean="0"/>
            </a:br>
            <a:r>
              <a:rPr lang="de-DE" sz="1800" dirty="0" smtClean="0"/>
              <a:t>Kontaktmöglichkeiten und Anregungen </a:t>
            </a:r>
            <a:br>
              <a:rPr lang="de-DE" sz="1800" dirty="0" smtClean="0"/>
            </a:br>
            <a:r>
              <a:rPr lang="de-DE" sz="1800" dirty="0" smtClean="0"/>
              <a:t>für weitere Kooperationen.</a:t>
            </a:r>
          </a:p>
          <a:p>
            <a:endParaRPr lang="de-DE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half" idx="1"/>
          </p:nvPr>
        </p:nvSpPr>
        <p:spPr>
          <a:xfrm>
            <a:off x="1905000" y="1676400"/>
            <a:ext cx="5715000" cy="4525963"/>
          </a:xfrm>
        </p:spPr>
        <p:txBody>
          <a:bodyPr/>
          <a:lstStyle/>
          <a:p>
            <a:r>
              <a:rPr lang="de-DE" sz="2000" b="1" dirty="0" smtClean="0">
                <a:solidFill>
                  <a:srgbClr val="003882"/>
                </a:solidFill>
              </a:rPr>
              <a:t>Die Ziele</a:t>
            </a:r>
          </a:p>
          <a:p>
            <a:endParaRPr lang="de-DE" sz="2000" dirty="0" smtClean="0"/>
          </a:p>
          <a:p>
            <a:r>
              <a:rPr lang="de-DE" sz="1800" dirty="0" smtClean="0"/>
              <a:t>Eine kleine Deklaration mit dem Titel </a:t>
            </a:r>
            <a:br>
              <a:rPr lang="de-DE" sz="1800" dirty="0" smtClean="0"/>
            </a:br>
            <a:r>
              <a:rPr lang="de-DE" sz="1800" dirty="0" smtClean="0"/>
              <a:t>„</a:t>
            </a:r>
            <a:r>
              <a:rPr lang="de-DE" sz="1800" dirty="0" err="1" smtClean="0"/>
              <a:t>Olympos</a:t>
            </a:r>
            <a:r>
              <a:rPr lang="de-DE" sz="1800" dirty="0" smtClean="0"/>
              <a:t> </a:t>
            </a:r>
            <a:r>
              <a:rPr lang="de-DE" sz="1800" dirty="0" err="1" smtClean="0"/>
              <a:t>Declaration</a:t>
            </a:r>
            <a:r>
              <a:rPr lang="de-DE" sz="1800" dirty="0" smtClean="0"/>
              <a:t> </a:t>
            </a:r>
            <a:r>
              <a:rPr lang="de-DE" sz="1800" dirty="0" err="1" smtClean="0"/>
              <a:t>for</a:t>
            </a:r>
            <a:r>
              <a:rPr lang="de-DE" sz="1800" dirty="0" smtClean="0"/>
              <a:t> </a:t>
            </a:r>
            <a:r>
              <a:rPr lang="de-DE" sz="1800" dirty="0" err="1" smtClean="0"/>
              <a:t>sustainible</a:t>
            </a:r>
            <a:r>
              <a:rPr lang="de-DE" sz="1800" dirty="0" smtClean="0"/>
              <a:t> </a:t>
            </a:r>
            <a:br>
              <a:rPr lang="de-DE" sz="1800" dirty="0" smtClean="0"/>
            </a:br>
            <a:r>
              <a:rPr lang="de-DE" sz="1800" dirty="0" err="1" smtClean="0"/>
              <a:t>local</a:t>
            </a:r>
            <a:r>
              <a:rPr lang="de-DE" sz="1800" dirty="0" smtClean="0"/>
              <a:t> </a:t>
            </a:r>
            <a:r>
              <a:rPr lang="de-DE" sz="1800" dirty="0" err="1" smtClean="0"/>
              <a:t>touristic</a:t>
            </a:r>
            <a:r>
              <a:rPr lang="de-DE" sz="1800" dirty="0" smtClean="0"/>
              <a:t> </a:t>
            </a:r>
            <a:r>
              <a:rPr lang="de-DE" sz="1800" dirty="0" err="1" smtClean="0"/>
              <a:t>economies</a:t>
            </a:r>
            <a:r>
              <a:rPr lang="de-DE" sz="1800" dirty="0" smtClean="0"/>
              <a:t>“ wird vorbereitet.</a:t>
            </a:r>
          </a:p>
          <a:p>
            <a:endParaRPr lang="de-DE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half" idx="1"/>
          </p:nvPr>
        </p:nvSpPr>
        <p:spPr>
          <a:xfrm>
            <a:off x="1905000" y="609600"/>
            <a:ext cx="7239000" cy="5715000"/>
          </a:xfrm>
        </p:spPr>
        <p:txBody>
          <a:bodyPr/>
          <a:lstStyle/>
          <a:p>
            <a:r>
              <a:rPr lang="de-DE" sz="2000" b="1" dirty="0" smtClean="0">
                <a:solidFill>
                  <a:srgbClr val="003882"/>
                </a:solidFill>
              </a:rPr>
              <a:t>Das Programm</a:t>
            </a:r>
          </a:p>
          <a:p>
            <a:endParaRPr lang="de-DE" sz="2000" dirty="0" smtClean="0"/>
          </a:p>
          <a:p>
            <a:r>
              <a:rPr lang="de-DE" sz="1800" dirty="0" smtClean="0"/>
              <a:t>10.00 Uhr	Empfang/Begrüßung der Gäste</a:t>
            </a:r>
            <a:br>
              <a:rPr lang="de-DE" sz="1800" dirty="0" smtClean="0"/>
            </a:br>
            <a:r>
              <a:rPr lang="de-DE" sz="1800" dirty="0" smtClean="0"/>
              <a:t>			Besichtigung des Geländes/Rundgang </a:t>
            </a:r>
            <a:br>
              <a:rPr lang="de-DE" sz="1800" dirty="0" smtClean="0"/>
            </a:br>
            <a:r>
              <a:rPr lang="de-DE" sz="1800" dirty="0" smtClean="0"/>
              <a:t>			</a:t>
            </a:r>
            <a:r>
              <a:rPr lang="de-DE" sz="1800" dirty="0" err="1" smtClean="0"/>
              <a:t>Breakfast-Buffet</a:t>
            </a:r>
            <a:endParaRPr lang="de-DE" sz="1800" dirty="0" smtClean="0"/>
          </a:p>
          <a:p>
            <a:endParaRPr lang="de-DE" sz="1800" dirty="0" smtClean="0"/>
          </a:p>
          <a:p>
            <a:r>
              <a:rPr lang="de-DE" sz="1800" dirty="0" smtClean="0"/>
              <a:t>11.00 Uhr	Konferenzeröffnung</a:t>
            </a:r>
          </a:p>
          <a:p>
            <a:r>
              <a:rPr lang="de-DE" sz="1800" dirty="0" smtClean="0"/>
              <a:t>			Key Note: Herbert </a:t>
            </a:r>
            <a:r>
              <a:rPr lang="de-DE" sz="1800" dirty="0" err="1" smtClean="0"/>
              <a:t>Hamele</a:t>
            </a:r>
            <a:r>
              <a:rPr lang="de-DE" sz="1800" dirty="0" smtClean="0"/>
              <a:t>, </a:t>
            </a:r>
            <a:r>
              <a:rPr lang="de-DE" sz="1800" dirty="0" err="1" smtClean="0"/>
              <a:t>ecotrans</a:t>
            </a:r>
            <a:r>
              <a:rPr lang="de-DE" sz="1800" dirty="0" smtClean="0"/>
              <a:t> e.V., </a:t>
            </a:r>
            <a:r>
              <a:rPr lang="de-DE" sz="1800" dirty="0" err="1" smtClean="0"/>
              <a:t>destinet</a:t>
            </a:r>
            <a:r>
              <a:rPr lang="de-DE" sz="1800" dirty="0" smtClean="0"/>
              <a:t>  </a:t>
            </a:r>
            <a:br>
              <a:rPr lang="de-DE" sz="1800" dirty="0" smtClean="0"/>
            </a:br>
            <a:r>
              <a:rPr lang="de-DE" sz="1800" dirty="0" smtClean="0"/>
              <a:t>			Konzepte und Instrumente für eine </a:t>
            </a:r>
            <a:br>
              <a:rPr lang="de-DE" sz="1800" dirty="0" smtClean="0"/>
            </a:br>
            <a:r>
              <a:rPr lang="de-DE" sz="1800" dirty="0" smtClean="0"/>
              <a:t>			nachhaltige Tourismuswirtschaft in </a:t>
            </a:r>
            <a:r>
              <a:rPr lang="de-DE" sz="1800" dirty="0" err="1" smtClean="0"/>
              <a:t>Olympos</a:t>
            </a:r>
            <a:r>
              <a:rPr lang="de-DE" sz="1800" dirty="0" smtClean="0"/>
              <a:t>. 			Chancen und Risiken</a:t>
            </a:r>
          </a:p>
          <a:p>
            <a:r>
              <a:rPr lang="de-DE" sz="1800" dirty="0" smtClean="0"/>
              <a:t>			anschl. Diskussion mit den </a:t>
            </a:r>
            <a:br>
              <a:rPr lang="de-DE" sz="1800" dirty="0" smtClean="0"/>
            </a:br>
            <a:r>
              <a:rPr lang="de-DE" sz="1800" dirty="0" smtClean="0"/>
              <a:t>			Podiumsteilnehmern</a:t>
            </a:r>
          </a:p>
          <a:p>
            <a:endParaRPr lang="de-DE" sz="1800" dirty="0" smtClean="0"/>
          </a:p>
          <a:p>
            <a:r>
              <a:rPr lang="de-DE" sz="1800" dirty="0" smtClean="0"/>
              <a:t>13.00 Uhr	Mittagsbuffet:</a:t>
            </a:r>
          </a:p>
          <a:p>
            <a:r>
              <a:rPr lang="de-DE" sz="1800" dirty="0" smtClean="0"/>
              <a:t>			Türkische Spezialitäten</a:t>
            </a:r>
            <a:br>
              <a:rPr lang="de-DE" sz="1800" dirty="0" smtClean="0"/>
            </a:br>
            <a:r>
              <a:rPr lang="de-DE" sz="1800" dirty="0" smtClean="0"/>
              <a:t>			aus regionalem Bio-Anbau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half" idx="1"/>
          </p:nvPr>
        </p:nvSpPr>
        <p:spPr>
          <a:xfrm>
            <a:off x="1905000" y="609600"/>
            <a:ext cx="7239000" cy="6248400"/>
          </a:xfrm>
        </p:spPr>
        <p:txBody>
          <a:bodyPr/>
          <a:lstStyle/>
          <a:p>
            <a:r>
              <a:rPr lang="de-DE" sz="2000" b="1" dirty="0" smtClean="0">
                <a:solidFill>
                  <a:srgbClr val="003882"/>
                </a:solidFill>
              </a:rPr>
              <a:t>Das Programm</a:t>
            </a:r>
          </a:p>
          <a:p>
            <a:endParaRPr lang="de-DE" sz="2000" dirty="0" smtClean="0"/>
          </a:p>
          <a:p>
            <a:r>
              <a:rPr lang="de-DE" sz="1800" dirty="0" smtClean="0"/>
              <a:t>15.00 Uhr	Workshops</a:t>
            </a:r>
            <a:br>
              <a:rPr lang="de-DE" sz="1800" dirty="0" smtClean="0"/>
            </a:br>
            <a:r>
              <a:rPr lang="de-DE" sz="1800" dirty="0" smtClean="0"/>
              <a:t>			Energie- und Versorgungssysteme </a:t>
            </a:r>
            <a:br>
              <a:rPr lang="de-DE" sz="1800" dirty="0" smtClean="0"/>
            </a:br>
            <a:r>
              <a:rPr lang="de-DE" sz="1800" dirty="0" smtClean="0"/>
              <a:t>			Bildung als Motor und Marketing</a:t>
            </a:r>
            <a:br>
              <a:rPr lang="de-DE" sz="1800" dirty="0" smtClean="0"/>
            </a:br>
            <a:r>
              <a:rPr lang="de-DE" sz="1800" dirty="0" smtClean="0"/>
              <a:t>			Finanzierung, Green Banking, Green Economy</a:t>
            </a:r>
            <a:br>
              <a:rPr lang="de-DE" sz="1800" dirty="0" smtClean="0"/>
            </a:br>
            <a:r>
              <a:rPr lang="de-DE" sz="1800" dirty="0" smtClean="0"/>
              <a:t>			Vertrieb der Zukunft: </a:t>
            </a:r>
            <a:br>
              <a:rPr lang="de-DE" sz="1800" dirty="0" smtClean="0"/>
            </a:br>
            <a:r>
              <a:rPr lang="de-DE" sz="1800" dirty="0" smtClean="0"/>
              <a:t>			</a:t>
            </a:r>
            <a:r>
              <a:rPr lang="de-DE" sz="1800" dirty="0" err="1" smtClean="0"/>
              <a:t>cbt</a:t>
            </a:r>
            <a:r>
              <a:rPr lang="de-DE" sz="1800" dirty="0" smtClean="0"/>
              <a:t>, </a:t>
            </a:r>
            <a:r>
              <a:rPr lang="de-DE" sz="1800" dirty="0" err="1" smtClean="0"/>
              <a:t>community</a:t>
            </a:r>
            <a:r>
              <a:rPr lang="de-DE" sz="1800" dirty="0" smtClean="0"/>
              <a:t> </a:t>
            </a:r>
            <a:r>
              <a:rPr lang="de-DE" sz="1800" dirty="0" err="1" smtClean="0"/>
              <a:t>based</a:t>
            </a:r>
            <a:r>
              <a:rPr lang="de-DE" sz="1800" dirty="0" smtClean="0"/>
              <a:t> </a:t>
            </a:r>
            <a:r>
              <a:rPr lang="de-DE" sz="1800" dirty="0" err="1" smtClean="0"/>
              <a:t>tourism</a:t>
            </a:r>
            <a:r>
              <a:rPr lang="de-DE" sz="1800" dirty="0" smtClean="0"/>
              <a:t>, web 2.0</a:t>
            </a:r>
          </a:p>
          <a:p>
            <a:endParaRPr lang="de-DE" sz="1800" dirty="0" smtClean="0"/>
          </a:p>
          <a:p>
            <a:r>
              <a:rPr lang="de-DE" sz="1800" dirty="0" smtClean="0"/>
              <a:t>16.30 Uhr	Kaffeepause</a:t>
            </a:r>
          </a:p>
          <a:p>
            <a:r>
              <a:rPr lang="de-DE" sz="1800" dirty="0" smtClean="0"/>
              <a:t/>
            </a:r>
            <a:br>
              <a:rPr lang="de-DE" sz="1800" dirty="0" smtClean="0"/>
            </a:br>
            <a:r>
              <a:rPr lang="de-DE" sz="1800" dirty="0" smtClean="0"/>
              <a:t>17.00 Uhr 	Abschlusspodium mit den </a:t>
            </a:r>
            <a:br>
              <a:rPr lang="de-DE" sz="1800" dirty="0" smtClean="0"/>
            </a:br>
            <a:r>
              <a:rPr lang="de-DE" sz="1800" dirty="0" smtClean="0"/>
              <a:t>			Ergebnissen der Workshops</a:t>
            </a:r>
          </a:p>
          <a:p>
            <a:endParaRPr lang="de-DE" sz="1800" dirty="0" smtClean="0"/>
          </a:p>
          <a:p>
            <a:r>
              <a:rPr lang="de-DE" sz="1800" dirty="0" smtClean="0"/>
              <a:t>18.00 Uhr 	Unterzeichnung der Deklaration</a:t>
            </a:r>
          </a:p>
          <a:p>
            <a:endParaRPr lang="de-DE" sz="1800" dirty="0" smtClean="0"/>
          </a:p>
          <a:p>
            <a:r>
              <a:rPr lang="de-DE" sz="1800" dirty="0" smtClean="0"/>
              <a:t>19.00 Uhr 	Beginn des Abendprogramms mit </a:t>
            </a:r>
            <a:br>
              <a:rPr lang="de-DE" sz="1800" dirty="0" smtClean="0"/>
            </a:br>
            <a:r>
              <a:rPr lang="de-DE" sz="1800" dirty="0" smtClean="0"/>
              <a:t>			</a:t>
            </a:r>
            <a:r>
              <a:rPr lang="de-DE" sz="1800" dirty="0" err="1" smtClean="0"/>
              <a:t>Surprise-Buffet</a:t>
            </a:r>
            <a:r>
              <a:rPr lang="de-DE" sz="1800" dirty="0" smtClean="0"/>
              <a:t>, Live- Musik </a:t>
            </a:r>
            <a:r>
              <a:rPr lang="de-DE" sz="1800" dirty="0" err="1" smtClean="0"/>
              <a:t>uvm</a:t>
            </a:r>
            <a:r>
              <a:rPr lang="de-DE" sz="1800" dirty="0" smtClean="0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half" idx="1"/>
          </p:nvPr>
        </p:nvSpPr>
        <p:spPr>
          <a:xfrm>
            <a:off x="1905000" y="2027237"/>
            <a:ext cx="6477000" cy="4525963"/>
          </a:xfrm>
        </p:spPr>
        <p:txBody>
          <a:bodyPr vert="horz" wrap="square" anchor="t"/>
          <a:lstStyle/>
          <a:p>
            <a:pPr marL="0" indent="0">
              <a:spcAft>
                <a:spcPts val="1200"/>
              </a:spcAft>
            </a:pPr>
            <a:r>
              <a:rPr lang="de-DE" sz="1800" dirty="0" smtClean="0"/>
              <a:t>Innovative und ökonomisch effektive </a:t>
            </a:r>
            <a:br>
              <a:rPr lang="de-DE" sz="1800" dirty="0" smtClean="0"/>
            </a:br>
            <a:r>
              <a:rPr lang="de-DE" sz="1800" dirty="0" smtClean="0"/>
              <a:t>Entwicklungspotenziale kultur- und </a:t>
            </a:r>
            <a:br>
              <a:rPr lang="de-DE" sz="1800" dirty="0" smtClean="0"/>
            </a:br>
            <a:r>
              <a:rPr lang="de-DE" sz="1800" dirty="0" smtClean="0"/>
              <a:t>naturgeschützter touristischer Destination </a:t>
            </a:r>
            <a:br>
              <a:rPr lang="de-DE" sz="1800" dirty="0" smtClean="0"/>
            </a:br>
            <a:r>
              <a:rPr lang="de-DE" sz="1800" dirty="0" smtClean="0"/>
              <a:t>am Beispiel von </a:t>
            </a:r>
            <a:r>
              <a:rPr lang="de-DE" sz="1800" dirty="0" err="1" smtClean="0"/>
              <a:t>Olympos/Antalya</a:t>
            </a:r>
            <a:endParaRPr lang="de-DE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657" y="548680"/>
            <a:ext cx="9132344" cy="5472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AutoShape 5" descr="data:image/jpeg;base64,/9j/4AAQSkZJRgABAQAAAQABAAD/2wCEAAkGBhQRERQUEhQWFBQVFBkWFhgUFRUUFxkVFRcdFxkVGB4YJzIeGh0nHBcWJTshIycpLSwsFSAyNTMqQSYsLDUBCQoKDgwOGg8PGS0kHyQsKSwwMik1NTE0LjAsNDUsKTYtLS4sNjIpLDYuLSwqNCo0KSktLzUvLCosLik1LykxNf/AABEIAEAA2QMBIgACEQEDEQH/xAAbAAACAwEBAQAAAAAAAAAAAAAABgMEBQIHAf/EAEEQAAIBAgMFBQUGBAILAAAAAAECAwARBBIhBRMUMZIGIkFRUjJTYXGBIzNCcpGyB2KhscHwFRYkQ2OTosLR0uH/xAAaAQEAAwEBAQAAAAAAAAAAAAAAAQMEAgUG/8QAKhEAAgIBAgQEBwEAAAAAAAAAAAECEQMSMQQhQWFRcdHwBRMUMoGhwSL/2gAMAwEAAhEDEQA/APY8Fg0MaEopui/hHkKm4GP3adK18wP3Uf5F/aKnvXTbs5SVEPAx+7TpWjgY/dp0rU16L1FsmkQ8DH7tOlaOBj92nStTXovS2KRDwMfu06Vo4GP3adK1Nei9LYpEPAx+7TpWq2LwmUXjhif+U2Q/Q2Iv8Db51fvRUqTRDimjEwG1sNK5jKLFMOcUqKj/AE8GHxUmtXgY/dp0rVLbnZ6HFplmW5HssNHX5H/DlSjiOz+0MIbwTyTRDwBDOB+R9G+QNaIwhk2lT8H6mWeTJi3jqXiv6h74GP3adK1Q2ntDCYb75oY/IMFzH5KNT+lYOye1M80UidxpcrCORQVAksbJKjaxtpoT3SdKTJ+zsEcZlxuMvOdWjiKyyZ/FWJPO/wBBWPiHkwvTXoe38L4bBxq1ylSuqStv0XfYfT212Z7yP/lP/wCtbGzTHMucQ5FPs50VWYerLzA+eteH7F2fLPOiYcHPmuD6AD7bHkLef6V7TsfYG5AMk0s8nizyNlv/ACqDYVRhzTybnofFPh3C8Gkoyep+PN/pKvO/JGlwMfu06Vo4GP3adK1NRetVs+fpEPAx+7TpWjgY/dp0rU16L0tikQ8DH7tOlaOBj92nStTXovS2KRDwMfu06Vo4GP3adK1Nei9LYpEPAx+7TpWjgY/dp0rU16L0tikQ8DH7tOlaU8g8h+lOVJ9X4upRm5UNGC+7j/Iv7RU1V8F92n5F/aKmvVD3L1sdUXrP2rtlMOBe7O5tHGmru3kB/idBWJidkY+UGU4rcva6QxLdB5KzH2j5nUVZHHfNul3Kp5dPKKt9hrorCw/aLJhoXxKss0gtugpMjONCFX+vha9U9sduFwkTSYlVjbnHDvVaVvO9hZf6/Oo+VI6WWL2Gmqu0NqxYdc00iRr5uwX+/OvK8R/EfaG0GMez4Ci8iy2kcX83PcT/ADrV3ZH8JHlfe7RnaRjrkVix+rn/ALR9aaK+5ndmzj/4v4NDlhWXEueQjQgE+QL2J+gNd4ftbtKfWHZmRT44mbdf0y5v6VkdtceuxuGGAjijZ2bOmRWLqAALt7d7kC4P4qbMdt6WFsMzIm7ndI8l23weRSTb8JC2N/gDU0q5IHzDTbTNi8eCX4CSdj+oW1bWFaTL9qEDf8Msw/6gDUWI2tDHIkbyIskhsiFgGY2voOfIGqGO7XYeNjGH3swJXcxd+UsPDL4D+Y2HxrjfoSIO2tsvFiocWlkdwc4XQMEkKMD53A/pTjtfsvs9iJ5owpkZRdWdQXk0W4Q2uSefxrK21s7GzgSSnB4OBWBaORVmbIWu2eQjKCRfRba+PjWH2q7Yxz4rCxYXLLDhmEjZnKRs66IL2LMF56Ak1fk05oxi1zXtFHB/O4ScpQm1q8OXmem7N2PDhlywxrGDzyjU/M8z9auUs7H2w8kq72WTvKSqJg5ootBcjeTLdiPgVv5Vg4Xt5iMZN/syNu0cjdRorytY2vNJJ9lAvw1Y/CqFDwNMpub1SdvueiUUvbSxmJC4dmRowZSZxAGxDBFBKIMozWY5bkLoLjkb18O2cS2IgURLFC7MCJTedlVCc4VTljUHKNST3hoKaTkYqK5JrGn7VxAkRJLiLGx4eMyKPm3s/oTSMJS2RxKcYfczboqpitpxxZd44Qt7IPtH4ADU/SpIcYjllV1ZkNmAIJU+RHhUaXV0TqV1ZPRWW3aXDA2M8fO3tC1/K/KtJWuLjUHkalxa3QjOMtmdUVzei9cnR3ShTaDSjV+HqUZugzYP7tPyL+0VNUGDP2afkX9oqWqXuXLYTo8UINoYiXFK98qrAVjeQZPELlBseX6ms7tKuIN8VEJMMqsLZ5ZN5IzMFFo7lUX4ePlXoeakKbap2htGOJDfDwNnPkzJ+I/C9gP/ALW/Dkcpaq2XPyXbv+TzOIxKEdF/c+Xjb79vwa+0kkhxUWKeNpUEG7fdjM0b3uZAviDy08qobR7S7PZ8/Db+e1hfD98+QJcX/vTpevltb+Pn41mWWLrUtvB0a3imr0Sq/FX/AH1F3sVs2VBNLKgiM8gcRKAMoAsLgcj/AOKZb1zRVc565ai3HBY4qNi5gezomxsuMxC5mVt3hlYXCRp/vLepmJN/AAV12k7JNi5opVxMkBiDABFUnv8ANlJ9lraX10phoqNTLBZ/1FijfDvCo3kWIEskkpLyyLkZSC51JuwNtBpWrsHYwwyODYu8skjsBqTIxbnz0Fh9K0aKOTYIcfs+OdDHMiyIeauMwNtRpVDs52cjwayLGFGeV3uq5bKzXVPkq2H0rVoqLewK+1cDv4ZIs7JvFK5kNmF/EVkbJ7MSQxpFxGSJBYJholhv55nYs5J81Kn41v0UTYIXdIIyzHKiAsxYk6DUkk6k/wB6WeyGJkxRmx7KTvPs8NHe1oEPPXQF2uSf5RUn8R9lYjE4Jo8NqxZSyg2LoL3UfWx+lbuycEIYIolFgiKtvkNa65JWQZ/aEOxhVo5HgNzMsXeYmwyqwBuUve9udhVzB4iQlVWDdQgfjZVbloERLgD8xHyq/RU6/wDNUV/L/wBOV+/QW4cScJNPJPDLIZJCUljTe/Zfhj01S3lyPOuMJvcTiZJ1haCM4dohvBleVjqpI8APOme9Fd/O61z29or+n6auV37Ymbd2ZutjpG696MRaHwcuL/rmI+tW02a2GxWHbDowimUpMi3KLYXD2/DbWmgi/PX50XqfqHVef7I+mjqtdFGvx67HV6L1zRWc1HYpSprBpTq/D1KM3QZMH92n5F/aKmqphcSu7TvL7C/iHkKl4pPWvUtVNcy5NUYXb/aTQ4NsmhkYR38gwNz+gt9aWeyeBnTAYifCgNiGOWMEC4VPayg6FtSQDoSBT5jooZo2jlKMjcwWH66HQ1HsvCQ4aMRxMAoJOrhjc89a0LKlgeNLm2Y5YHLiVlb5JfsUpf8ASTnJA8whM8VpMQixz5Mrb4EBLCO+XvFb6m1xrVzFwbRDYt1lJVYcuHUKNZN3zC5e/wB/8RYfl0ps4pPWvUtHFJ616lrNTNloTMZPj8uJJOIXEBW4dII0bDMMgsSzKSXzZrhiNeQqyuO2hxWfdvwpTdZcqlxIEzcQUtmAL93nawvbxpq4lPWvUtHFJ616lpTFox4Z5p8Afv4sQIRcmMRvvglzlDgqQW+FtawMa20UVVDYlm4VGiMaRSF8WdXTEd2yoCQAO6LZtb2p34pPWvUtHFJ616lpTFoVRito/dstpjiUYMqZoBh8l3XMR6gRY63ItpWPg5tsoI95mbO8LNZEkyqXYShu6uSy5O4L/Bq9C4pPWvUtHFJ616lpTFoQoZ9rMhVM5dcSG30qCNZIlUsYhEyh4wSFW/eF20atnZc2PMOLacZZXj3mHRACI2aL7kEjvMHGpN+dMnFJ616lo4pPWvUtKYtCbHDtKKOHfyyOjteY4dFkxEY3QsLlQGBkuTaO63A1GtU422yxjZiVVVBNlj3jKZ7XZApDSbrmmZAL3GulP3FJ616lo4lPWvUtKYtCbtDDbSVsQsEkrZ5444Gl3GWOExCSWUHJzDXQFgedreNXtibWxhnQYmGVFOHVGyoHTiBIys+ZBopUKfKxpk4pPWvUtHFJ616lpTFoU9uT48Ty7kS3DRcKqJGcO6HLvd+5GZSDn8VsALXrQ7MYfGFZmxjkF5JBGqsv2aB2C5Rlt7OUgktcWvW5xSetepaOKT1r1LSmLQrYEYyBYXlfEzDfTrMpSN2EY3ggYLGoOtojceqsq+2c6OSQiiMsoWNmIeds3cC2dhFkuM6W1tc6U/cUnrXqWjiU9a9S0pi0efTYjbBgkLB1lKrudyiNZd/3zMGW4k3drBbrl+Nb8UOMPDZZZMklxOZIwHTJdwy5gCpe2TvA+0CKYuKT1r1LRxSetepaUxaJr0VDxSetepaOKT1r1LSmLROKVKZRik9a9S0sZx5ir8K3Kc1cj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grpSp>
        <p:nvGrpSpPr>
          <p:cNvPr id="10" name="Gruppieren 9"/>
          <p:cNvGrpSpPr/>
          <p:nvPr/>
        </p:nvGrpSpPr>
        <p:grpSpPr>
          <a:xfrm>
            <a:off x="155575" y="118716"/>
            <a:ext cx="7440761" cy="994122"/>
            <a:chOff x="155575" y="118716"/>
            <a:chExt cx="7440761" cy="994122"/>
          </a:xfrm>
        </p:grpSpPr>
        <p:sp>
          <p:nvSpPr>
            <p:cNvPr id="9" name="Rechteck 8"/>
            <p:cNvSpPr/>
            <p:nvPr/>
          </p:nvSpPr>
          <p:spPr>
            <a:xfrm>
              <a:off x="155575" y="118716"/>
              <a:ext cx="7440761" cy="9941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1032" name="Picture 8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123728" y="118716"/>
              <a:ext cx="2248071" cy="9941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half" idx="1"/>
          </p:nvPr>
        </p:nvSpPr>
        <p:spPr>
          <a:xfrm>
            <a:off x="1905000" y="1676400"/>
            <a:ext cx="6411416" cy="4525963"/>
          </a:xfrm>
        </p:spPr>
        <p:txBody>
          <a:bodyPr/>
          <a:lstStyle/>
          <a:p>
            <a:r>
              <a:rPr lang="de-DE" sz="2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Daten für den türkischen Tourismus im Jahr 2011</a:t>
            </a:r>
          </a:p>
          <a:p>
            <a:endParaRPr lang="de-DE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de-DE" sz="1800" b="1" dirty="0" smtClean="0">
                <a:latin typeface="Arial" pitchFamily="34" charset="0"/>
                <a:cs typeface="Arial" pitchFamily="34" charset="0"/>
              </a:rPr>
              <a:t>31.5 </a:t>
            </a:r>
            <a:r>
              <a:rPr lang="de-DE" sz="1800" dirty="0" smtClean="0">
                <a:latin typeface="Arial" pitchFamily="34" charset="0"/>
                <a:cs typeface="Arial" pitchFamily="34" charset="0"/>
              </a:rPr>
              <a:t>Millionen internationale Touristenankünfte</a:t>
            </a:r>
          </a:p>
          <a:p>
            <a:r>
              <a:rPr lang="de-DE" sz="1800" b="1" dirty="0" smtClean="0">
                <a:latin typeface="Arial" pitchFamily="34" charset="0"/>
                <a:cs typeface="Arial" pitchFamily="34" charset="0"/>
              </a:rPr>
              <a:t>23 </a:t>
            </a:r>
            <a:r>
              <a:rPr lang="de-DE" sz="1800" dirty="0" smtClean="0">
                <a:latin typeface="Arial" pitchFamily="34" charset="0"/>
                <a:cs typeface="Arial" pitchFamily="34" charset="0"/>
              </a:rPr>
              <a:t>Mrd. $ Einnahmen aus dem Tourismus</a:t>
            </a:r>
          </a:p>
          <a:p>
            <a:r>
              <a:rPr lang="de-DE" sz="1800" dirty="0" smtClean="0">
                <a:latin typeface="Arial" pitchFamily="34" charset="0"/>
                <a:cs typeface="Arial" pitchFamily="34" charset="0"/>
              </a:rPr>
              <a:t>( </a:t>
            </a:r>
            <a:r>
              <a:rPr lang="de-DE" sz="1800" i="1" dirty="0" smtClean="0">
                <a:latin typeface="Arial" pitchFamily="34" charset="0"/>
                <a:cs typeface="Arial" pitchFamily="34" charset="0"/>
              </a:rPr>
              <a:t>ohne Touristen türkischer Staatsangehörigkeit</a:t>
            </a:r>
            <a:r>
              <a:rPr lang="de-DE" sz="1800" dirty="0" smtClean="0">
                <a:latin typeface="Arial" pitchFamily="34" charset="0"/>
                <a:cs typeface="Arial" pitchFamily="34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>
          <a:xfrm>
            <a:off x="323528" y="260648"/>
            <a:ext cx="8568952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000" b="1" dirty="0" smtClean="0"/>
              <a:t/>
            </a:r>
            <a:br>
              <a:rPr lang="de-DE" sz="2000" b="1" dirty="0" smtClean="0"/>
            </a:br>
            <a:r>
              <a:rPr lang="de-DE" sz="2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Allgemeine Statistiken über die Tourismus Kapazität der Türkei</a:t>
            </a:r>
            <a:endParaRPr lang="de-DE" sz="20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r>
              <a:rPr lang="de-DE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r>
              <a:rPr lang="de-DE" dirty="0" smtClean="0">
                <a:latin typeface="Arial" pitchFamily="34" charset="0"/>
                <a:cs typeface="Arial" pitchFamily="34" charset="0"/>
              </a:rPr>
              <a:t>48 Flughäfen mit jährlich 50-Millionen-Passagierkapazität</a:t>
            </a:r>
          </a:p>
          <a:p>
            <a:r>
              <a:rPr lang="de-DE" dirty="0" smtClean="0">
                <a:latin typeface="Arial" pitchFamily="34" charset="0"/>
                <a:cs typeface="Arial" pitchFamily="34" charset="0"/>
              </a:rPr>
              <a:t>16 Flughäfen zuständig für internationale Flüge</a:t>
            </a:r>
          </a:p>
          <a:p>
            <a:r>
              <a:rPr lang="de-DE" dirty="0" smtClean="0">
                <a:latin typeface="Arial" pitchFamily="34" charset="0"/>
                <a:cs typeface="Arial" pitchFamily="34" charset="0"/>
              </a:rPr>
              <a:t>1.000.000- Betten Kapazität</a:t>
            </a:r>
          </a:p>
          <a:p>
            <a:r>
              <a:rPr lang="de-DE" dirty="0" smtClean="0">
                <a:latin typeface="Arial" pitchFamily="34" charset="0"/>
                <a:cs typeface="Arial" pitchFamily="34" charset="0"/>
              </a:rPr>
              <a:t>Die </a:t>
            </a:r>
            <a:r>
              <a:rPr lang="de-DE" dirty="0" err="1" smtClean="0">
                <a:latin typeface="Arial" pitchFamily="34" charset="0"/>
                <a:cs typeface="Arial" pitchFamily="34" charset="0"/>
              </a:rPr>
              <a:t>Turkish</a:t>
            </a:r>
            <a:r>
              <a:rPr lang="de-DE" dirty="0" smtClean="0">
                <a:latin typeface="Arial" pitchFamily="34" charset="0"/>
                <a:cs typeface="Arial" pitchFamily="34" charset="0"/>
              </a:rPr>
              <a:t> Airlines, mit 130 Flugzeugen eine der jüngsten Flotte in Europa</a:t>
            </a:r>
          </a:p>
          <a:p>
            <a:r>
              <a:rPr lang="de-DE" dirty="0" smtClean="0">
                <a:latin typeface="Arial" pitchFamily="34" charset="0"/>
                <a:cs typeface="Arial" pitchFamily="34" charset="0"/>
              </a:rPr>
              <a:t>28 Marinas mit 8800-Yacht Kapazität</a:t>
            </a:r>
          </a:p>
          <a:p>
            <a:r>
              <a:rPr lang="de-DE" dirty="0" smtClean="0">
                <a:latin typeface="Arial" pitchFamily="34" charset="0"/>
                <a:cs typeface="Arial" pitchFamily="34" charset="0"/>
              </a:rPr>
              <a:t>9000 Lizenzierte Touristenführer</a:t>
            </a:r>
          </a:p>
          <a:p>
            <a:r>
              <a:rPr lang="de-DE" dirty="0" smtClean="0">
                <a:latin typeface="Arial" pitchFamily="34" charset="0"/>
                <a:cs typeface="Arial" pitchFamily="34" charset="0"/>
              </a:rPr>
              <a:t>5600 Reisebüros</a:t>
            </a:r>
          </a:p>
          <a:p>
            <a:r>
              <a:rPr lang="de-DE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Ein faszinierendes historisches Erbe der </a:t>
            </a:r>
            <a:r>
              <a:rPr lang="de-DE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Zivilationen</a:t>
            </a:r>
            <a:r>
              <a:rPr lang="de-DE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 5522 verzeichnete archäologische Stätte sind unter Schutz.</a:t>
            </a:r>
          </a:p>
          <a:p>
            <a:r>
              <a:rPr lang="de-DE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258 Strände und 13 Yachthäfen mit Blauer Flagge seit 2008</a:t>
            </a:r>
          </a:p>
          <a:p>
            <a:r>
              <a:rPr lang="de-DE" dirty="0" smtClean="0">
                <a:latin typeface="Arial" pitchFamily="34" charset="0"/>
                <a:cs typeface="Arial" pitchFamily="34" charset="0"/>
              </a:rPr>
              <a:t>34 Thermische Tourismus-Zentren in 17 Provinzen</a:t>
            </a:r>
          </a:p>
          <a:p>
            <a:r>
              <a:rPr lang="de-DE" dirty="0" smtClean="0">
                <a:latin typeface="Arial" pitchFamily="34" charset="0"/>
                <a:cs typeface="Arial" pitchFamily="34" charset="0"/>
              </a:rPr>
              <a:t>20 Wintersport Tourismuszentren</a:t>
            </a:r>
          </a:p>
          <a:p>
            <a:r>
              <a:rPr lang="de-DE" dirty="0" smtClean="0">
                <a:latin typeface="Arial" pitchFamily="34" charset="0"/>
                <a:cs typeface="Arial" pitchFamily="34" charset="0"/>
              </a:rPr>
              <a:t>22 Hochland Tourismus-Zentren in 10 Provinzen</a:t>
            </a:r>
          </a:p>
          <a:p>
            <a:r>
              <a:rPr lang="de-DE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33 offizielle Nationalparks</a:t>
            </a:r>
          </a:p>
          <a:p>
            <a:r>
              <a:rPr lang="de-DE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16 offizielle Naturparks</a:t>
            </a:r>
          </a:p>
          <a:p>
            <a:r>
              <a:rPr lang="de-DE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58 offizielle Naturdenkmäler</a:t>
            </a:r>
          </a:p>
          <a:p>
            <a:r>
              <a:rPr lang="de-DE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35 offizielle Naturschutzgebiete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half" idx="1"/>
          </p:nvPr>
        </p:nvSpPr>
        <p:spPr>
          <a:xfrm>
            <a:off x="1905000" y="1676400"/>
            <a:ext cx="6096000" cy="4525963"/>
          </a:xfrm>
        </p:spPr>
        <p:txBody>
          <a:bodyPr/>
          <a:lstStyle/>
          <a:p>
            <a:r>
              <a:rPr lang="de-DE" sz="2000" b="1" dirty="0" smtClean="0">
                <a:solidFill>
                  <a:srgbClr val="003882"/>
                </a:solidFill>
              </a:rPr>
              <a:t>Die Ziele</a:t>
            </a:r>
          </a:p>
          <a:p>
            <a:endParaRPr lang="de-DE" baseline="30000" dirty="0" smtClean="0"/>
          </a:p>
          <a:p>
            <a:r>
              <a:rPr lang="de-DE" sz="1800" dirty="0" smtClean="0"/>
              <a:t>Als zukunftsorientierter Reise- und Bildungsveranstalter möchte das Unternehmen RTM Antalya seinen Beitrag </a:t>
            </a:r>
            <a:br>
              <a:rPr lang="de-DE" sz="1800" dirty="0" smtClean="0"/>
            </a:br>
            <a:r>
              <a:rPr lang="de-DE" sz="1800" dirty="0" smtClean="0"/>
              <a:t>zur regionalen Entwicklung in </a:t>
            </a:r>
            <a:r>
              <a:rPr lang="de-DE" sz="1800" dirty="0" err="1" smtClean="0"/>
              <a:t>Olympos</a:t>
            </a:r>
            <a:r>
              <a:rPr lang="de-DE" sz="1800" dirty="0" smtClean="0"/>
              <a:t> leisten.</a:t>
            </a:r>
          </a:p>
        </p:txBody>
      </p:sp>
    </p:spTree>
    <p:extLst>
      <p:ext uri="{BB962C8B-B14F-4D97-AF65-F5344CB8AC3E}">
        <p14:creationId xmlns:p14="http://schemas.microsoft.com/office/powerpoint/2010/main" val="963057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half" idx="1"/>
          </p:nvPr>
        </p:nvSpPr>
        <p:spPr>
          <a:xfrm>
            <a:off x="1905000" y="1676400"/>
            <a:ext cx="6483424" cy="4525963"/>
          </a:xfrm>
        </p:spPr>
        <p:txBody>
          <a:bodyPr/>
          <a:lstStyle/>
          <a:p>
            <a:r>
              <a:rPr lang="de-DE" sz="2000" b="1" dirty="0" smtClean="0">
                <a:solidFill>
                  <a:srgbClr val="003882"/>
                </a:solidFill>
              </a:rPr>
              <a:t>Unser Beitrag</a:t>
            </a:r>
          </a:p>
          <a:p>
            <a:endParaRPr lang="de-DE" baseline="30000" dirty="0" smtClean="0"/>
          </a:p>
          <a:p>
            <a:r>
              <a:rPr lang="de-DE" sz="1800" dirty="0" smtClean="0"/>
              <a:t>Unterstützung der Vermarktung von </a:t>
            </a:r>
            <a:r>
              <a:rPr lang="de-DE" sz="1800" dirty="0" err="1" smtClean="0"/>
              <a:t>Olympos</a:t>
            </a:r>
            <a:r>
              <a:rPr lang="de-DE" sz="1800" dirty="0" smtClean="0"/>
              <a:t> als vorbildliche Kultur- und Ökotourismus- Location (Modelldorf)</a:t>
            </a:r>
          </a:p>
          <a:p>
            <a:endParaRPr lang="de-DE" sz="1800" dirty="0"/>
          </a:p>
          <a:p>
            <a:r>
              <a:rPr lang="de-DE" sz="1800" dirty="0" smtClean="0"/>
              <a:t>Etablierung von Bildungsmodulen (z. B. Reiseleiter, Veranstaltungsmanager/ Messe/ Konferenz/ Event)</a:t>
            </a:r>
          </a:p>
          <a:p>
            <a:endParaRPr lang="de-DE" sz="1800" dirty="0"/>
          </a:p>
          <a:p>
            <a:r>
              <a:rPr lang="de-DE" sz="1800" dirty="0" smtClean="0"/>
              <a:t>Präsentation, Ausstellung, Konferenzen und Ausbildung zu umweltfreundlichen Technologien</a:t>
            </a:r>
          </a:p>
          <a:p>
            <a:endParaRPr lang="de-DE" sz="1800" dirty="0" smtClean="0"/>
          </a:p>
          <a:p>
            <a:r>
              <a:rPr lang="de-DE" sz="1800" dirty="0" smtClean="0"/>
              <a:t>Konzeption eines ganzjährigen Veranstaltungsprogrammes</a:t>
            </a:r>
          </a:p>
          <a:p>
            <a:r>
              <a:rPr lang="de-DE" sz="1800" dirty="0" smtClean="0"/>
              <a:t> </a:t>
            </a:r>
          </a:p>
          <a:p>
            <a:r>
              <a:rPr lang="de-DE" sz="1800" dirty="0" smtClean="0"/>
              <a:t>Angebot eines </a:t>
            </a:r>
            <a:r>
              <a:rPr lang="de-DE" sz="1800" dirty="0" err="1" smtClean="0"/>
              <a:t>cbt</a:t>
            </a:r>
            <a:r>
              <a:rPr lang="de-DE" sz="1800" dirty="0" smtClean="0"/>
              <a:t> für </a:t>
            </a:r>
            <a:r>
              <a:rPr lang="de-DE" sz="1800" dirty="0" err="1" smtClean="0"/>
              <a:t>Olympos</a:t>
            </a:r>
            <a:endParaRPr lang="de-DE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half" idx="1"/>
          </p:nvPr>
        </p:nvSpPr>
        <p:spPr>
          <a:xfrm>
            <a:off x="1905000" y="1676400"/>
            <a:ext cx="5486400" cy="4525963"/>
          </a:xfrm>
        </p:spPr>
        <p:txBody>
          <a:bodyPr/>
          <a:lstStyle/>
          <a:p>
            <a:r>
              <a:rPr lang="de-DE" sz="2000" b="1" dirty="0" smtClean="0">
                <a:solidFill>
                  <a:srgbClr val="003882"/>
                </a:solidFill>
              </a:rPr>
              <a:t>Die Ziele</a:t>
            </a:r>
          </a:p>
          <a:p>
            <a:endParaRPr lang="de-DE" sz="2000" dirty="0" smtClean="0"/>
          </a:p>
          <a:p>
            <a:r>
              <a:rPr lang="de-DE" sz="1800" dirty="0" smtClean="0"/>
              <a:t>Deshalb haben wir aktive Förderer, Investoren, Fachexperten und Interessenten aus Politik </a:t>
            </a:r>
            <a:br>
              <a:rPr lang="de-DE" sz="1800" dirty="0" smtClean="0"/>
            </a:br>
            <a:r>
              <a:rPr lang="de-DE" sz="1800" dirty="0" smtClean="0"/>
              <a:t>und Wirtschaft der Länder Türkei und </a:t>
            </a:r>
            <a:br>
              <a:rPr lang="de-DE" sz="1800" dirty="0" smtClean="0"/>
            </a:br>
            <a:r>
              <a:rPr lang="de-DE" sz="1800" dirty="0" smtClean="0"/>
              <a:t>Deutschland eingeladen, am 26. September </a:t>
            </a:r>
            <a:br>
              <a:rPr lang="de-DE" sz="1800" dirty="0" smtClean="0"/>
            </a:br>
            <a:r>
              <a:rPr lang="de-DE" sz="1800" dirty="0" smtClean="0"/>
              <a:t>mit uns gemeinsam über neue und ökonomisch effektive Entwicklungsmöglichkeiten in </a:t>
            </a:r>
            <a:r>
              <a:rPr lang="de-DE" sz="1800" dirty="0" err="1" smtClean="0"/>
              <a:t>Olympos</a:t>
            </a:r>
            <a:r>
              <a:rPr lang="de-DE" sz="1800" dirty="0" smtClean="0"/>
              <a:t> </a:t>
            </a:r>
            <a:br>
              <a:rPr lang="de-DE" sz="1800" dirty="0" smtClean="0"/>
            </a:br>
            <a:r>
              <a:rPr lang="de-DE" sz="1800" dirty="0" smtClean="0"/>
              <a:t>zu diskutieren.</a:t>
            </a:r>
          </a:p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half" idx="1"/>
          </p:nvPr>
        </p:nvSpPr>
        <p:spPr>
          <a:xfrm>
            <a:off x="1905000" y="1676400"/>
            <a:ext cx="6019800" cy="4525963"/>
          </a:xfrm>
        </p:spPr>
        <p:txBody>
          <a:bodyPr/>
          <a:lstStyle/>
          <a:p>
            <a:r>
              <a:rPr lang="de-DE" sz="2000" b="1" dirty="0" smtClean="0">
                <a:solidFill>
                  <a:srgbClr val="003882"/>
                </a:solidFill>
              </a:rPr>
              <a:t>Die Ziele</a:t>
            </a:r>
          </a:p>
          <a:p>
            <a:endParaRPr lang="de-DE" sz="2000" dirty="0" smtClean="0"/>
          </a:p>
          <a:p>
            <a:pPr>
              <a:spcAft>
                <a:spcPts val="4200"/>
              </a:spcAft>
            </a:pPr>
            <a:r>
              <a:rPr lang="de-DE" sz="1800" dirty="0" smtClean="0"/>
              <a:t>Im Zentrum steht der Gedanke, dass kultur- und naturgeschützte Orte wie </a:t>
            </a:r>
            <a:r>
              <a:rPr lang="de-DE" sz="1800" dirty="0" err="1" smtClean="0"/>
              <a:t>Olympos</a:t>
            </a:r>
            <a:r>
              <a:rPr lang="de-DE" sz="1800" dirty="0" smtClean="0"/>
              <a:t> ökonomisch </a:t>
            </a:r>
            <a:br>
              <a:rPr lang="de-DE" sz="1800" dirty="0" smtClean="0"/>
            </a:br>
            <a:r>
              <a:rPr lang="de-DE" sz="1800" dirty="0" smtClean="0"/>
              <a:t>enorm profitieren können, wenn sie bestimmten ökologischen Grundsätzen in ihrer touristischen Entwicklung folgen.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Bildschirmpräsentation (4:3)</PresentationFormat>
  <Paragraphs>73</Paragraphs>
  <Slides>13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4" baseType="lpstr">
      <vt:lpstr>Office-Design</vt:lpstr>
      <vt:lpstr>Connecting  Past &amp; Future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Achim Bock</dc:creator>
  <cp:lastModifiedBy>sander</cp:lastModifiedBy>
  <cp:revision>34</cp:revision>
  <dcterms:created xsi:type="dcterms:W3CDTF">2012-09-17T11:16:52Z</dcterms:created>
  <dcterms:modified xsi:type="dcterms:W3CDTF">2012-09-23T12:52:19Z</dcterms:modified>
</cp:coreProperties>
</file>